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varScale="1">
        <p:scale>
          <a:sx n="171" d="100"/>
          <a:sy n="171" d="100"/>
        </p:scale>
        <p:origin x="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title>
      <c:tx>
        <c:rich>
          <a:bodyPr/>
          <a:lstStyle/>
          <a:p>
            <a:pPr>
              <a:defRPr sz="1800" b="0" i="0" u="none" strike="noStrike">
                <a:solidFill>
                  <a:srgbClr val="000000"/>
                </a:solidFill>
                <a:latin typeface="Arial"/>
              </a:defRPr>
            </a:pPr>
            <a:r>
              <a:rPr lang="en-US" sz="1800" b="0" i="0" u="none" strike="noStrike" dirty="0">
                <a:solidFill>
                  <a:srgbClr val="000000"/>
                </a:solidFill>
                <a:latin typeface="Arial"/>
              </a:rPr>
              <a:t>Projected Market Growth ($B)</a:t>
            </a:r>
          </a:p>
        </c:rich>
      </c:tx>
      <c:overlay val="0"/>
    </c:title>
    <c:autoTitleDeleted val="0"/>
    <c:plotArea>
      <c:layout/>
      <c:barChart>
        <c:barDir val="col"/>
        <c:grouping val="clustered"/>
        <c:varyColors val="0"/>
        <c:ser>
          <c:idx val="0"/>
          <c:order val="0"/>
          <c:tx>
            <c:strRef>
              <c:f>Sheet1!$B$1</c:f>
              <c:strCache>
                <c:ptCount val="1"/>
                <c:pt idx="0">
                  <c:v>Agentic AI market</c:v>
                </c:pt>
              </c:strCache>
            </c:strRef>
          </c:tx>
          <c:spPr>
            <a:solidFill>
              <a:srgbClr val="5CB85C"/>
            </a:solidFill>
            <a:effectLst/>
          </c:spPr>
          <c:invertIfNegative val="0"/>
          <c:cat>
            <c:strRef>
              <c:f>Sheet1!$A$2:$A$3</c:f>
              <c:strCache>
                <c:ptCount val="2"/>
                <c:pt idx="0">
                  <c:v>2023</c:v>
                </c:pt>
                <c:pt idx="1">
                  <c:v>2028</c:v>
                </c:pt>
              </c:strCache>
            </c:strRef>
          </c:cat>
          <c:val>
            <c:numRef>
              <c:f>Sheet1!$B$2:$B$3</c:f>
              <c:numCache>
                <c:formatCode>General</c:formatCode>
                <c:ptCount val="2"/>
                <c:pt idx="0">
                  <c:v>4.8</c:v>
                </c:pt>
                <c:pt idx="1">
                  <c:v>28.5</c:v>
                </c:pt>
              </c:numCache>
            </c:numRef>
          </c:val>
          <c:extLst>
            <c:ext xmlns:c16="http://schemas.microsoft.com/office/drawing/2014/chart" uri="{C3380CC4-5D6E-409C-BE32-E72D297353CC}">
              <c16:uniqueId val="{00000000-B37D-7D4B-9A0C-D9ADF68FDA59}"/>
            </c:ext>
          </c:extLst>
        </c:ser>
        <c:dLbls>
          <c:showLegendKey val="0"/>
          <c:showVal val="0"/>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12700" cap="flat">
            <a:solidFill>
              <a:srgbClr val="CCCCCC"/>
            </a:solidFill>
            <a:prstDash val="solid"/>
            <a:round/>
          </a:ln>
        </c:spPr>
        <c:txPr>
          <a:bodyPr/>
          <a:lstStyle/>
          <a:p>
            <a:pPr>
              <a:defRPr sz="700" b="0" i="0" u="none" strike="noStrike">
                <a:solidFill>
                  <a:srgbClr val="030A18"/>
                </a:solidFill>
                <a:latin typeface="Arial"/>
              </a:defRPr>
            </a:pPr>
            <a:endParaRPr lang="en-US"/>
          </a:p>
        </c:txPr>
        <c:crossAx val="2094734552"/>
        <c:crosses val="autoZero"/>
        <c:auto val="1"/>
        <c:lblAlgn val="ctr"/>
        <c:lblOffset val="100"/>
        <c:noMultiLvlLbl val="1"/>
      </c:catAx>
      <c:valAx>
        <c:axId val="2094734552"/>
        <c:scaling>
          <c:orientation val="minMax"/>
          <c:max val="30"/>
          <c:min val="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CCCCCC"/>
            </a:solidFill>
            <a:prstDash val="solid"/>
            <a:round/>
          </a:ln>
        </c:spPr>
        <c:txPr>
          <a:bodyPr/>
          <a:lstStyle/>
          <a:p>
            <a:pPr>
              <a:defRPr sz="700" b="0" i="0" u="none" strike="noStrike">
                <a:solidFill>
                  <a:srgbClr val="030A18"/>
                </a:solidFill>
                <a:latin typeface="Arial"/>
              </a:defRPr>
            </a:pPr>
            <a:endParaRPr lang="en-US"/>
          </a:p>
        </c:txPr>
        <c:crossAx val="2094734554"/>
        <c:crosses val="autoZero"/>
        <c:crossBetween val="between"/>
        <c:majorUnit val="10"/>
      </c:valAx>
      <c:spPr>
        <a:noFill/>
        <a:ln>
          <a:noFill/>
        </a:ln>
        <a:effectLst/>
      </c:spPr>
    </c:plotArea>
    <c:plotVisOnly val="1"/>
    <c:dispBlanksAs val="span"/>
    <c:showDLblsOverMax val="1"/>
  </c:chart>
  <c:spPr>
    <a:solidFill>
      <a:srgbClr val="FFFFFF"/>
    </a:solid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bar"/>
        <c:grouping val="clustered"/>
        <c:varyColors val="0"/>
        <c:ser>
          <c:idx val="0"/>
          <c:order val="0"/>
          <c:tx>
            <c:strRef>
              <c:f>Sheet1!$B$1</c:f>
              <c:strCache>
                <c:ptCount val="1"/>
                <c:pt idx="0">
                  <c:v>Values</c:v>
                </c:pt>
              </c:strCache>
            </c:strRef>
          </c:tx>
          <c:spPr>
            <a:solidFill>
              <a:srgbClr val="5BC0DE"/>
            </a:solidFill>
            <a:effectLst/>
          </c:spPr>
          <c:invertIfNegative val="0"/>
          <c:cat>
            <c:strRef>
              <c:f>Sheet1!$A$2:$A$4</c:f>
              <c:strCache>
                <c:ptCount val="3"/>
                <c:pt idx="0">
                  <c:v>Jobs displaced (M)</c:v>
                </c:pt>
                <c:pt idx="1">
                  <c:v>Jobs exposed (M)</c:v>
                </c:pt>
                <c:pt idx="2">
                  <c:v>MAS growth ($B)</c:v>
                </c:pt>
              </c:strCache>
            </c:strRef>
          </c:cat>
          <c:val>
            <c:numRef>
              <c:f>Sheet1!$B$2:$B$4</c:f>
              <c:numCache>
                <c:formatCode>General</c:formatCode>
                <c:ptCount val="3"/>
                <c:pt idx="0">
                  <c:v>85</c:v>
                </c:pt>
                <c:pt idx="1">
                  <c:v>300</c:v>
                </c:pt>
                <c:pt idx="2">
                  <c:v>28.5</c:v>
                </c:pt>
              </c:numCache>
            </c:numRef>
          </c:val>
          <c:extLst>
            <c:ext xmlns:c16="http://schemas.microsoft.com/office/drawing/2014/chart" uri="{C3380CC4-5D6E-409C-BE32-E72D297353CC}">
              <c16:uniqueId val="{00000000-A9C1-ED4B-AA7A-60FC4CEF28D1}"/>
            </c:ext>
          </c:extLst>
        </c:ser>
        <c:dLbls>
          <c:showLegendKey val="0"/>
          <c:showVal val="0"/>
          <c:showCatName val="0"/>
          <c:showSerName val="0"/>
          <c:showPercent val="0"/>
          <c:showBubbleSize val="0"/>
        </c:dLbls>
        <c:gapWidth val="150"/>
        <c:axId val="2094734554"/>
        <c:axId val="2094734552"/>
      </c:barChart>
      <c:catAx>
        <c:axId val="2094734554"/>
        <c:scaling>
          <c:orientation val="minMax"/>
        </c:scaling>
        <c:delete val="0"/>
        <c:axPos val="l"/>
        <c:numFmt formatCode="General" sourceLinked="1"/>
        <c:majorTickMark val="out"/>
        <c:minorTickMark val="none"/>
        <c:tickLblPos val="nextTo"/>
        <c:spPr>
          <a:ln w="12700" cap="flat">
            <a:solidFill>
              <a:srgbClr val="888888"/>
            </a:solidFill>
            <a:prstDash val="solid"/>
            <a:round/>
          </a:ln>
        </c:spPr>
        <c:txPr>
          <a:bodyPr/>
          <a:lstStyle/>
          <a:p>
            <a:pPr>
              <a:defRPr sz="800" b="0" i="0" u="none" strike="noStrike">
                <a:solidFill>
                  <a:srgbClr val="030A18"/>
                </a:solidFill>
                <a:latin typeface="Arial"/>
              </a:defRPr>
            </a:pPr>
            <a:endParaRPr lang="en-US"/>
          </a:p>
        </c:txPr>
        <c:crossAx val="2094734552"/>
        <c:crosses val="autoZero"/>
        <c:auto val="1"/>
        <c:lblAlgn val="ctr"/>
        <c:lblOffset val="100"/>
        <c:noMultiLvlLbl val="1"/>
      </c:catAx>
      <c:valAx>
        <c:axId val="2094734552"/>
        <c:scaling>
          <c:orientation val="minMax"/>
          <c:max val="320"/>
          <c:min val="0"/>
        </c:scaling>
        <c:delete val="0"/>
        <c:axPos val="b"/>
        <c:majorGridlines>
          <c:spPr>
            <a:ln w="12700" cap="flat">
              <a:solidFill>
                <a:srgbClr val="888888"/>
              </a:solidFill>
              <a:prstDash val="solid"/>
              <a:round/>
            </a:ln>
          </c:spPr>
        </c:majorGridlines>
        <c:numFmt formatCode="General" sourceLinked="0"/>
        <c:majorTickMark val="out"/>
        <c:minorTickMark val="none"/>
        <c:tickLblPos val="low"/>
        <c:spPr>
          <a:ln w="12700" cap="flat">
            <a:solidFill>
              <a:srgbClr val="888888"/>
            </a:solidFill>
            <a:prstDash val="solid"/>
            <a:round/>
          </a:ln>
        </c:spPr>
        <c:txPr>
          <a:bodyPr/>
          <a:lstStyle/>
          <a:p>
            <a:pPr>
              <a:defRPr sz="800" b="0" i="0" u="none" strike="noStrike">
                <a:solidFill>
                  <a:srgbClr val="030A18"/>
                </a:solidFill>
                <a:latin typeface="Arial"/>
              </a:defRPr>
            </a:pPr>
            <a:endParaRPr lang="en-US"/>
          </a:p>
        </c:txPr>
        <c:crossAx val="2094734554"/>
        <c:crosses val="autoZero"/>
        <c:crossBetween val="between"/>
        <c:majorUnit val="80"/>
      </c:valAx>
      <c:spPr>
        <a:solidFill>
          <a:srgbClr val="F9FAFB"/>
        </a:solidFill>
        <a:ln>
          <a:noFill/>
        </a:ln>
        <a:effectLst/>
      </c:spPr>
    </c:plotArea>
    <c:plotVisOnly val="1"/>
    <c:dispBlanksAs val="span"/>
    <c:showDLblsOverMax val="1"/>
  </c:chart>
  <c:spPr>
    <a:solidFill>
      <a:srgbClr val="FFFFFF"/>
    </a:solid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88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hyperlink" Target="https://www.heinz.cmu.edu/media/2024/October/voters-heres-how-to-spot-ai-deepfakes-that-spread-election-related-misinformation1#:~:text=confidence%20in%20it%3F,Trzeciak" TargetMode="External"/><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hyperlink" Target="https://www.investor.gov/additional-resources/general-resources/publications-research/info-sheets/beginners-guide-asset#:~:text=The%20Magic%20of%20Diversification" TargetMode="External"/><Relationship Id="rId2" Type="http://schemas.openxmlformats.org/officeDocument/2006/relationships/notesSlide" Target="../notesSlides/notesSlide10.xml"/><Relationship Id="rId16" Type="http://schemas.openxmlformats.org/officeDocument/2006/relationships/hyperlink" Target="https://www.psychologytoday.com/us/blog/code-conscience/202505/ai-disruption-vanishing-jobs-rising-anxiety#:~:text=This%20is%20more%20than%20job,to%20reimagine%20the%20world%20together" TargetMode="External"/><Relationship Id="rId1" Type="http://schemas.openxmlformats.org/officeDocument/2006/relationships/slideLayout" Target="../slideLayouts/slideLayout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hyperlink" Target="https://www.theguardian.com/money/2024/sep/18/warning-social-media-videos-exploited-scammers-clone-voices#:~:text=Hong%20Kong%20police%20began%20an,use%20in%20the%20video%20conference" TargetMode="External"/><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hyperlink" Target="https://consumer.ftc.gov/consumer-alerts/2024/04/fighting-back-against-harmful-voice-cloning#:~:text=If%20a%20call%20sounds%20like,the%20FTC%20is%20fighting%20back"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hyperlink" Target="https://www.goldmansachs.com/insights/articles/generative-ai-could-raise-global-gdp-by-7-percent.html#:~:text=A%20new%20wave%20of%20AI,automation%2C%20Briggs%20and%20Kodnani%20write" TargetMode="Externa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www.psychologytoday.com/us/blog/word-less/202502/surviving-within-artificial-intelligences-useless-class#:~:text=His%20prediction%20seemed%20far,of%20income%20due%20to%20AI"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hyperlink" Target="https://www.reuters.com/business/finance/sp-500-nasdaq-hit-record-highs-renewed-ai-bets-rate-cut-hope-2025-06-27/#:~:text=June%2027%20%28Reuters%29%20,long%20rout" TargetMode="External"/><Relationship Id="rId5" Type="http://schemas.openxmlformats.org/officeDocument/2006/relationships/image" Target="../media/image4.png"/><Relationship Id="rId10" Type="http://schemas.openxmlformats.org/officeDocument/2006/relationships/hyperlink" Target="https://pmc.ncbi.nlm.nih.gov/articles/PMC9931230/#:~:text=We%20evaluated%20the%20performance%20of,making" TargetMode="External"/><Relationship Id="rId4" Type="http://schemas.openxmlformats.org/officeDocument/2006/relationships/image" Target="../media/image3.svg"/><Relationship Id="rId9" Type="http://schemas.openxmlformats.org/officeDocument/2006/relationships/hyperlink" Target="https://www.iit.edu/news/gpt-4-passes-bar-exam#:~:text=CHICAGO%E2%80%94March%2015%2C%202023%E2%80%94GPT,Kent%20College%20of%20Law"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hyperlink" Target="&#12304;615062379934707&#8224;L121-L126&#12305;" TargetMode="External"/><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hyperlink" Target="https://pmc.ncbi.nlm.nih.gov/articles/PMC9931230/#:~:text=We%20evaluated%20the%20performance%20of,makin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hyperlink" Target="https://www.iit.edu/news/gpt-4-passes-bar-exam#:~:text=CHICAGO%E2%80%94March%2015%2C%202023%E2%80%94GPT,Kent%20College%20of%20Law" TargetMode="External"/><Relationship Id="rId5" Type="http://schemas.openxmlformats.org/officeDocument/2006/relationships/image" Target="../media/image8.png"/><Relationship Id="rId15" Type="http://schemas.openxmlformats.org/officeDocument/2006/relationships/hyperlink" Target="https://www.nature.com/articles/s41586-023-06555-x#:~:text=Medical%20artificial%20intelligence%20,AI%20applications%20from%20retinal%20imaging" TargetMode="External"/><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 Id="rId14" Type="http://schemas.openxmlformats.org/officeDocument/2006/relationships/hyperlink" Target="https://www.theguardian.com/money/2024/sep/18/warning-social-media-videos-exploited-scammers-clone-voices#:~:text=Consumers%20have%20been%20warned%20that,and%20friends%20out%20of%20cash"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gemslabs.io/blog/the-silent-revolution-how-agentic-ai-is-transforming-industries#:~:text=The%20LinkedIn%20data%20referenced%20in,these%20systems%20deliver%20across%20industrie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alpha.net/blog/how-to-build-multi-agent-ai-system/#:~:text=Multi,holds%20complete%20knowledge%20or%20control" TargetMode="External"/><Relationship Id="rId5" Type="http://schemas.openxmlformats.org/officeDocument/2006/relationships/chart" Target="../charts/char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nature.com/articles/s41586-023-06555-x#:~:text=Medical%20artificial%20intelligence%20,AI%20applications%20from%20retinal%20imaging" TargetMode="External"/><Relationship Id="rId5" Type="http://schemas.openxmlformats.org/officeDocument/2006/relationships/hyperlink" Target="https://cset.georgetown.edu/article/emergent-abilities-in-large-language-models-an-explainer/#:~:text=LLMs%20sometimes%20possess%20abilities%20that,limited%20ability%20to%20predict%20them" TargetMode="External"/><Relationship Id="rId4" Type="http://schemas.openxmlformats.org/officeDocument/2006/relationships/hyperlink" Target="https://cset.georgetown.edu/article/emergent-abilities-in-large-language-models-an-explainer/#:~:text=Abilities%20of%20Large%20Language%20Models,physics%20paper%20More%20is%20Different"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psychologytoday.com/us/blog/word-less/202502/surviving-within-artificial-intelligences-useless-class#:~:text=His%20prediction%20seemed%20far,of%20income%20due%20to%20AI" TargetMode="External"/><Relationship Id="rId3" Type="http://schemas.openxmlformats.org/officeDocument/2006/relationships/chart" Target="../charts/chart2.xml"/><Relationship Id="rId7" Type="http://schemas.openxmlformats.org/officeDocument/2006/relationships/hyperlink" Target="https://www.goldmansachs.com/insights/articles/generative-ai-could-raise-global-gdp-by-7-percent.html#:~:text=A%20new%20wave%20of%20AI,automation%2C%20Briggs%20and%20Kodnani%20writ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theguardian.com/technology/2024/mar/05/bitcoin-cryptocurrency-new-record-value-explainer#:~:text=The%20momentum%20has%20to%20ease,are%20%E2%80%9Cnever%20sustainable%20in%20themselves%E2%80%9D" TargetMode="External"/><Relationship Id="rId5" Type="http://schemas.openxmlformats.org/officeDocument/2006/relationships/hyperlink" Target="https://www.theguardian.com/technology/2024/mar/05/bitcoin-cryptocurrency-new-record-value-explainer#:~:text=school%2C%20argues%20that%20people%20are,from%20market%20volatility%20and%20inflation" TargetMode="External"/><Relationship Id="rId10" Type="http://schemas.openxmlformats.org/officeDocument/2006/relationships/hyperlink" Target="https://pmc.ncbi.nlm.nih.gov/articles/PMC11774225/#:~:text=destabilize%20the%20economy,to%20social%20and%20economic%20stability" TargetMode="External"/><Relationship Id="rId4" Type="http://schemas.openxmlformats.org/officeDocument/2006/relationships/hyperlink" Target="https://www.reuters.com/business/finance/sp-500-nasdaq-hit-record-highs-renewed-ai-bets-rate-cut-hope-2025-06-27/#:~:text=June%2027%20%28Reuters%29%20,long%20rout" TargetMode="External"/><Relationship Id="rId9" Type="http://schemas.openxmlformats.org/officeDocument/2006/relationships/hyperlink" Target="https://pmc.ncbi.nlm.nih.gov/articles/PMC11774225/#:~:text=businesses%20potentially%20favouring%20generative%20AI,an%20increase%20in%20financial%20hardship"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hyperlink" Target="https://www.theguardian.com/money/2024/sep/18/warning-social-media-videos-exploited-scammers-clone-voices#:~:text=Hong%20Kong%20police%20began%20an,use%20in%20the%20video%20conference"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hyperlink" Target="https://www.theguardian.com/money/2024/sep/18/warning-social-media-videos-exploited-scammers-clone-voices#:~:text=Consumers%20have%20been%20warned%20that,and%20friends%20out%20of%20cash" TargetMode="External"/><Relationship Id="rId17" Type="http://schemas.openxmlformats.org/officeDocument/2006/relationships/hyperlink" Target="https://ash.harvard.edu/articles/the-apocalypse-that-wasnt-ai-was-everywhere-in-2024s-elections-but-deepfakes-and-misinformation-were-only-part-of-the-picture/#:~:text=vote%20in%20the%20Democratic%20primary%2C,prey%20on%20their%20political%20weaknesses" TargetMode="External"/><Relationship Id="rId2" Type="http://schemas.openxmlformats.org/officeDocument/2006/relationships/notesSlide" Target="../notesSlides/notesSlide7.xml"/><Relationship Id="rId16" Type="http://schemas.openxmlformats.org/officeDocument/2006/relationships/hyperlink" Target="https://www.heinz.cmu.edu/media/2024/October/voters-heres-how-to-spot-ai-deepfakes-that-spread-election-related-misinformation1#:~:text=confidence%20in%20it%3F,Trzeciak" TargetMode="Externa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hyperlink" Target="https://www.theguardian.com/world/2024/feb/05/hong-kong-company-deepfake-video-conference-call-scam#:~:text=company%20claimed%20she%20was%20duped,a%20deepfake%20video%20conference%20call" TargetMode="External"/><Relationship Id="rId5" Type="http://schemas.openxmlformats.org/officeDocument/2006/relationships/image" Target="../media/image19.png"/><Relationship Id="rId15" Type="http://schemas.openxmlformats.org/officeDocument/2006/relationships/hyperlink" Target="https://www.heinz.cmu.edu/media/2024/October/voters-heres-how-to-spot-ai-deepfakes-that-spread-election-related-misinformation1#:~:text=The%20video%2C%20however%2C%20was%20fake,increasing%20their%20influence%20on%20voters" TargetMode="External"/><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hyperlink" Target="https://www.ohioattorneygeneral.gov/Media/Newsletters/Consumer-Advocate/June-2025/Artificial-intelligence-is-being-used-in-consumer#:~:text=6%2F11%2F2025"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psychologytoday.com/us/blog/word-less/202502/surviving-within-artificial-intelligences-useless-class#:~:text=His%20prediction%20seemed%20far,of%20income%20due%20to%20AI" TargetMode="External"/><Relationship Id="rId3" Type="http://schemas.openxmlformats.org/officeDocument/2006/relationships/image" Target="../media/image25.png"/><Relationship Id="rId7" Type="http://schemas.openxmlformats.org/officeDocument/2006/relationships/hyperlink" Target="https://pmc.ncbi.nlm.nih.gov/articles/PMC11774225/#:~:text=destabilize%20the%20economy,to%20social%20and%20economic%20stability"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pmc.ncbi.nlm.nih.gov/articles/PMC11774225/#:~:text=businesses%20potentially%20favouring%20generative%20AI,an%20increase%20in%20financial%20hardship" TargetMode="External"/><Relationship Id="rId5" Type="http://schemas.openxmlformats.org/officeDocument/2006/relationships/hyperlink" Target="https://www.psychologytoday.com/us/blog/code-conscience/202505/ai-disruption-vanishing-jobs-rising-anxiety#:~:text=This%20is%20more%20than%20job,to%20reimagine%20the%20world%20together" TargetMode="External"/><Relationship Id="rId4" Type="http://schemas.openxmlformats.org/officeDocument/2006/relationships/hyperlink" Target="https://www.psychologytoday.com/us/blog/code-conscience/202505/ai-disruption-vanishing-jobs-rising-anxiety#:~:text=According%20to%20Anthropic%E2%80%99s%20CEO%20Dario,is%20slipping%20away%20beneath%20them" TargetMode="External"/><Relationship Id="rId9" Type="http://schemas.openxmlformats.org/officeDocument/2006/relationships/hyperlink" Target="https://news.stanford.edu/stories/2025/06/ai-mental-health-care-tools-dangers-risks#:~:text=Therapy%20is%20a%20well,are%20unable%20to%20reach%20the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hyperlink" Target="https://www.theguardian.com/money/2024/sep/18/warning-social-media-videos-exploited-scammers-clone-voices#:~:text=Consumers%20have%20been%20warned%20that,and%20friends%20out%20of%20cash" TargetMode="External"/><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hyperlink" Target="https://www.theguardian.com/world/2024/feb/05/hong-kong-company-deepfake-video-conference-call-scam#:~:text=company%20claimed%20she%20was%20duped,a%20deepfake%20video%20conference%20cal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svg"/><Relationship Id="rId11" Type="http://schemas.openxmlformats.org/officeDocument/2006/relationships/hyperlink" Target="https://www.youtube.com/shorts/q3b_2lqmnIk" TargetMode="External"/><Relationship Id="rId5" Type="http://schemas.openxmlformats.org/officeDocument/2006/relationships/image" Target="../media/image28.png"/><Relationship Id="rId15" Type="http://schemas.openxmlformats.org/officeDocument/2006/relationships/hyperlink" Target="https://www.psychologytoday.com/us/blog/code-conscience/202505/ai-disruption-vanishing-jobs-rising-anxiety#:~:text=According%20to%20Anthropic%E2%80%99s%20CEO%20Dario,is%20slipping%20away%20beneath%20them" TargetMode="External"/><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hyperlink" Target="https://pmc.ncbi.nlm.nih.gov/articles/PMC11774225/#:~:text=businesses%20potentially%20favouring%20generative%20AI,an%20increase%20in%20financial%20hardshi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ome/oai/share/77104462-b8be-4ad2-b898-dd15bc93e16e.png"/>
          <p:cNvPicPr>
            <a:picLocks noChangeAspect="1"/>
          </p:cNvPicPr>
          <p:nvPr/>
        </p:nvPicPr>
        <p:blipFill>
          <a:blip r:embed="rId3"/>
          <a:srcRect l="14444" r="14444"/>
          <a:stretch/>
        </p:blipFill>
        <p:spPr>
          <a:xfrm>
            <a:off x="4663440" y="548640"/>
            <a:ext cx="4389120" cy="4114800"/>
          </a:xfrm>
          <a:prstGeom prst="rect">
            <a:avLst/>
          </a:prstGeom>
        </p:spPr>
      </p:pic>
      <p:sp>
        <p:nvSpPr>
          <p:cNvPr id="3" name="Text 0"/>
          <p:cNvSpPr/>
          <p:nvPr/>
        </p:nvSpPr>
        <p:spPr>
          <a:xfrm>
            <a:off x="365760" y="1645920"/>
            <a:ext cx="4206240" cy="1097280"/>
          </a:xfrm>
          <a:prstGeom prst="rect">
            <a:avLst/>
          </a:prstGeom>
          <a:noFill/>
          <a:ln/>
        </p:spPr>
        <p:txBody>
          <a:bodyPr wrap="square" rtlCol="0" anchor="ctr"/>
          <a:lstStyle/>
          <a:p>
            <a:pPr marL="0" indent="0" algn="l">
              <a:buNone/>
            </a:pPr>
            <a:r>
              <a:rPr lang="en-US" sz="3600" b="1" dirty="0">
                <a:solidFill>
                  <a:srgbClr val="030A18"/>
                </a:solidFill>
              </a:rPr>
              <a:t>Navigating the AI Tidal Shift</a:t>
            </a:r>
            <a:endParaRPr lang="en-US" sz="3600" dirty="0"/>
          </a:p>
        </p:txBody>
      </p:sp>
      <p:sp>
        <p:nvSpPr>
          <p:cNvPr id="4" name="Text 1"/>
          <p:cNvSpPr/>
          <p:nvPr/>
        </p:nvSpPr>
        <p:spPr>
          <a:xfrm>
            <a:off x="365760" y="3017520"/>
            <a:ext cx="4206240" cy="548640"/>
          </a:xfrm>
          <a:prstGeom prst="rect">
            <a:avLst/>
          </a:prstGeom>
          <a:noFill/>
          <a:ln/>
        </p:spPr>
        <p:txBody>
          <a:bodyPr wrap="square" rtlCol="0" anchor="ctr"/>
          <a:lstStyle/>
          <a:p>
            <a:pPr marL="0" indent="0" algn="l">
              <a:buNone/>
            </a:pPr>
            <a:r>
              <a:rPr lang="en-US" sz="2100" i="1" dirty="0">
                <a:solidFill>
                  <a:srgbClr val="555555"/>
                </a:solidFill>
              </a:rPr>
              <a:t>Preparing for Disruption, Divergence &amp; Resilience</a:t>
            </a:r>
            <a:endParaRPr lang="en-US" sz="2100" dirty="0"/>
          </a:p>
        </p:txBody>
      </p:sp>
      <p:sp>
        <p:nvSpPr>
          <p:cNvPr id="5" name="Text 2"/>
          <p:cNvSpPr/>
          <p:nvPr/>
        </p:nvSpPr>
        <p:spPr>
          <a:xfrm>
            <a:off x="274320" y="4503420"/>
            <a:ext cx="3657600" cy="365760"/>
          </a:xfrm>
          <a:prstGeom prst="rect">
            <a:avLst/>
          </a:prstGeom>
          <a:noFill/>
          <a:ln/>
        </p:spPr>
        <p:txBody>
          <a:bodyPr wrap="square" rtlCol="0" anchor="ctr"/>
          <a:lstStyle/>
          <a:p>
            <a:pPr marL="0" indent="0">
              <a:buNone/>
            </a:pPr>
            <a:r>
              <a:rPr lang="en-US" sz="1200" dirty="0">
                <a:solidFill>
                  <a:srgbClr val="777777"/>
                </a:solidFill>
              </a:rPr>
              <a:t>July 25, 2025</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What You Can Do Now</a:t>
            </a:r>
            <a:endParaRPr lang="en-US" sz="2400" dirty="0"/>
          </a:p>
        </p:txBody>
      </p:sp>
      <p:sp>
        <p:nvSpPr>
          <p:cNvPr id="3" name="Shape 1"/>
          <p:cNvSpPr/>
          <p:nvPr/>
        </p:nvSpPr>
        <p:spPr>
          <a:xfrm>
            <a:off x="457200" y="1463040"/>
            <a:ext cx="2468880" cy="1371600"/>
          </a:xfrm>
          <a:prstGeom prst="roundRect">
            <a:avLst>
              <a:gd name="adj" fmla="val 3333"/>
            </a:avLst>
          </a:prstGeom>
          <a:solidFill>
            <a:srgbClr val="F2F4F8"/>
          </a:solidFill>
          <a:ln w="12700">
            <a:solidFill>
              <a:srgbClr val="E1E5EE"/>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60" y="1600200"/>
            <a:ext cx="256032" cy="256032"/>
          </a:xfrm>
          <a:prstGeom prst="rect">
            <a:avLst/>
          </a:prstGeom>
        </p:spPr>
      </p:pic>
      <p:sp>
        <p:nvSpPr>
          <p:cNvPr id="5" name="Text 2"/>
          <p:cNvSpPr/>
          <p:nvPr/>
        </p:nvSpPr>
        <p:spPr>
          <a:xfrm>
            <a:off x="914400" y="1572768"/>
            <a:ext cx="1920240" cy="365760"/>
          </a:xfrm>
          <a:prstGeom prst="rect">
            <a:avLst/>
          </a:prstGeom>
          <a:noFill/>
          <a:ln/>
        </p:spPr>
        <p:txBody>
          <a:bodyPr wrap="square" rtlCol="0" anchor="ctr"/>
          <a:lstStyle/>
          <a:p>
            <a:pPr marL="0" indent="0">
              <a:buNone/>
            </a:pPr>
            <a:r>
              <a:rPr lang="en-US" sz="950" b="1" dirty="0">
                <a:solidFill>
                  <a:srgbClr val="030A18"/>
                </a:solidFill>
              </a:rPr>
              <a:t>Spot manipulation</a:t>
            </a:r>
            <a:endParaRPr lang="en-US" sz="950" dirty="0"/>
          </a:p>
        </p:txBody>
      </p:sp>
      <p:sp>
        <p:nvSpPr>
          <p:cNvPr id="6" name="Text 3"/>
          <p:cNvSpPr/>
          <p:nvPr/>
        </p:nvSpPr>
        <p:spPr>
          <a:xfrm>
            <a:off x="594360" y="1874520"/>
            <a:ext cx="2194560" cy="868680"/>
          </a:xfrm>
          <a:prstGeom prst="rect">
            <a:avLst/>
          </a:prstGeom>
          <a:noFill/>
          <a:ln/>
        </p:spPr>
        <p:txBody>
          <a:bodyPr wrap="square" rtlCol="0" anchor="ctr"/>
          <a:lstStyle/>
          <a:p>
            <a:pPr marL="0" indent="0">
              <a:buNone/>
            </a:pPr>
            <a:r>
              <a:rPr lang="en-US" sz="700" dirty="0">
                <a:solidFill>
                  <a:srgbClr val="030A18"/>
                </a:solidFill>
              </a:rPr>
              <a:t>Learn to identify AI‑generated images and audio — look for unnatural eye movements, mismatched lighting and verify sources.</a:t>
            </a:r>
            <a:endParaRPr lang="en-US" sz="700" dirty="0"/>
          </a:p>
        </p:txBody>
      </p:sp>
      <p:sp>
        <p:nvSpPr>
          <p:cNvPr id="7" name="Shape 4"/>
          <p:cNvSpPr/>
          <p:nvPr/>
        </p:nvSpPr>
        <p:spPr>
          <a:xfrm>
            <a:off x="3200400" y="1463040"/>
            <a:ext cx="2468880" cy="1371600"/>
          </a:xfrm>
          <a:prstGeom prst="roundRect">
            <a:avLst>
              <a:gd name="adj" fmla="val 3333"/>
            </a:avLst>
          </a:prstGeom>
          <a:solidFill>
            <a:srgbClr val="F2F4F8"/>
          </a:solidFill>
          <a:ln w="12700">
            <a:solidFill>
              <a:srgbClr val="E1E5EE"/>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37560" y="1600200"/>
            <a:ext cx="256032" cy="256032"/>
          </a:xfrm>
          <a:prstGeom prst="rect">
            <a:avLst/>
          </a:prstGeom>
        </p:spPr>
      </p:pic>
      <p:sp>
        <p:nvSpPr>
          <p:cNvPr id="9" name="Text 5"/>
          <p:cNvSpPr/>
          <p:nvPr/>
        </p:nvSpPr>
        <p:spPr>
          <a:xfrm>
            <a:off x="3657600" y="1572768"/>
            <a:ext cx="1920240" cy="365760"/>
          </a:xfrm>
          <a:prstGeom prst="rect">
            <a:avLst/>
          </a:prstGeom>
          <a:noFill/>
          <a:ln/>
        </p:spPr>
        <p:txBody>
          <a:bodyPr wrap="square" rtlCol="0" anchor="ctr"/>
          <a:lstStyle/>
          <a:p>
            <a:pPr marL="0" indent="0">
              <a:buNone/>
            </a:pPr>
            <a:r>
              <a:rPr lang="en-US" sz="950" b="1" dirty="0">
                <a:solidFill>
                  <a:srgbClr val="030A18"/>
                </a:solidFill>
              </a:rPr>
              <a:t>Verify &amp; protect</a:t>
            </a:r>
            <a:endParaRPr lang="en-US" sz="950" dirty="0"/>
          </a:p>
        </p:txBody>
      </p:sp>
      <p:sp>
        <p:nvSpPr>
          <p:cNvPr id="10" name="Text 6"/>
          <p:cNvSpPr/>
          <p:nvPr/>
        </p:nvSpPr>
        <p:spPr>
          <a:xfrm>
            <a:off x="3337560" y="1874520"/>
            <a:ext cx="2194560" cy="868680"/>
          </a:xfrm>
          <a:prstGeom prst="rect">
            <a:avLst/>
          </a:prstGeom>
          <a:noFill/>
          <a:ln/>
        </p:spPr>
        <p:txBody>
          <a:bodyPr wrap="square" rtlCol="0" anchor="ctr"/>
          <a:lstStyle/>
          <a:p>
            <a:pPr marL="0" indent="0">
              <a:buNone/>
            </a:pPr>
            <a:r>
              <a:rPr lang="en-US" sz="700" dirty="0">
                <a:solidFill>
                  <a:srgbClr val="030A18"/>
                </a:solidFill>
              </a:rPr>
              <a:t>Establish safe phrases and always call back loved ones before sending money.  Treat unsolicited messages with skepticism. Do things in person as much as possible. Zoom calls may even be untrustworthy at some point.</a:t>
            </a:r>
            <a:endParaRPr lang="en-US" sz="700" dirty="0"/>
          </a:p>
        </p:txBody>
      </p:sp>
      <p:sp>
        <p:nvSpPr>
          <p:cNvPr id="11" name="Shape 7"/>
          <p:cNvSpPr/>
          <p:nvPr/>
        </p:nvSpPr>
        <p:spPr>
          <a:xfrm>
            <a:off x="5943600" y="1463040"/>
            <a:ext cx="2468880" cy="1371600"/>
          </a:xfrm>
          <a:prstGeom prst="roundRect">
            <a:avLst>
              <a:gd name="adj" fmla="val 3333"/>
            </a:avLst>
          </a:prstGeom>
          <a:solidFill>
            <a:srgbClr val="F2F4F8"/>
          </a:solidFill>
          <a:ln w="12700">
            <a:solidFill>
              <a:srgbClr val="E1E5EE"/>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0760" y="1600200"/>
            <a:ext cx="256032" cy="256032"/>
          </a:xfrm>
          <a:prstGeom prst="rect">
            <a:avLst/>
          </a:prstGeom>
        </p:spPr>
      </p:pic>
      <p:sp>
        <p:nvSpPr>
          <p:cNvPr id="13" name="Text 8"/>
          <p:cNvSpPr/>
          <p:nvPr/>
        </p:nvSpPr>
        <p:spPr>
          <a:xfrm>
            <a:off x="6400800" y="1572768"/>
            <a:ext cx="1920240" cy="365760"/>
          </a:xfrm>
          <a:prstGeom prst="rect">
            <a:avLst/>
          </a:prstGeom>
          <a:noFill/>
          <a:ln/>
        </p:spPr>
        <p:txBody>
          <a:bodyPr wrap="square" rtlCol="0" anchor="ctr"/>
          <a:lstStyle/>
          <a:p>
            <a:pPr marL="0" indent="0">
              <a:buNone/>
            </a:pPr>
            <a:r>
              <a:rPr lang="en-US" sz="950" b="1" dirty="0">
                <a:solidFill>
                  <a:srgbClr val="030A18"/>
                </a:solidFill>
              </a:rPr>
              <a:t>Reskill &amp; adapt</a:t>
            </a:r>
            <a:endParaRPr lang="en-US" sz="950" dirty="0"/>
          </a:p>
        </p:txBody>
      </p:sp>
      <p:sp>
        <p:nvSpPr>
          <p:cNvPr id="14" name="Text 9"/>
          <p:cNvSpPr/>
          <p:nvPr/>
        </p:nvSpPr>
        <p:spPr>
          <a:xfrm>
            <a:off x="6080760" y="1874520"/>
            <a:ext cx="2194560" cy="868680"/>
          </a:xfrm>
          <a:prstGeom prst="rect">
            <a:avLst/>
          </a:prstGeom>
          <a:noFill/>
          <a:ln/>
        </p:spPr>
        <p:txBody>
          <a:bodyPr wrap="square" rtlCol="0" anchor="ctr"/>
          <a:lstStyle/>
          <a:p>
            <a:pPr marL="0" indent="0">
              <a:buNone/>
            </a:pPr>
            <a:r>
              <a:rPr lang="en-US" sz="700" dirty="0">
                <a:solidFill>
                  <a:srgbClr val="030A18"/>
                </a:solidFill>
              </a:rPr>
              <a:t>Develop AI‑adjacent skills, cultivate portfolio careers and learn to collaborate with machines instead of competing against them.</a:t>
            </a:r>
            <a:endParaRPr lang="en-US" sz="700" dirty="0"/>
          </a:p>
        </p:txBody>
      </p:sp>
      <p:sp>
        <p:nvSpPr>
          <p:cNvPr id="15" name="Shape 10"/>
          <p:cNvSpPr/>
          <p:nvPr/>
        </p:nvSpPr>
        <p:spPr>
          <a:xfrm>
            <a:off x="1965960" y="3108960"/>
            <a:ext cx="2468880" cy="1371600"/>
          </a:xfrm>
          <a:prstGeom prst="roundRect">
            <a:avLst>
              <a:gd name="adj" fmla="val 3333"/>
            </a:avLst>
          </a:prstGeom>
          <a:solidFill>
            <a:srgbClr val="F2F4F8"/>
          </a:solidFill>
          <a:ln w="12700">
            <a:solidFill>
              <a:srgbClr val="E1E5EE"/>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3120" y="3246120"/>
            <a:ext cx="256032" cy="256032"/>
          </a:xfrm>
          <a:prstGeom prst="rect">
            <a:avLst/>
          </a:prstGeom>
        </p:spPr>
      </p:pic>
      <p:sp>
        <p:nvSpPr>
          <p:cNvPr id="17" name="Text 11"/>
          <p:cNvSpPr/>
          <p:nvPr/>
        </p:nvSpPr>
        <p:spPr>
          <a:xfrm>
            <a:off x="2423160" y="3218688"/>
            <a:ext cx="1920240" cy="365760"/>
          </a:xfrm>
          <a:prstGeom prst="rect">
            <a:avLst/>
          </a:prstGeom>
          <a:noFill/>
          <a:ln/>
        </p:spPr>
        <p:txBody>
          <a:bodyPr wrap="square" rtlCol="0" anchor="ctr"/>
          <a:lstStyle/>
          <a:p>
            <a:pPr marL="0" indent="0">
              <a:buNone/>
            </a:pPr>
            <a:r>
              <a:rPr lang="en-US" sz="950" b="1" dirty="0">
                <a:solidFill>
                  <a:srgbClr val="030A18"/>
                </a:solidFill>
              </a:rPr>
              <a:t>Build community</a:t>
            </a:r>
            <a:endParaRPr lang="en-US" sz="950" b="1" dirty="0"/>
          </a:p>
        </p:txBody>
      </p:sp>
      <p:sp>
        <p:nvSpPr>
          <p:cNvPr id="18" name="Text 12"/>
          <p:cNvSpPr/>
          <p:nvPr/>
        </p:nvSpPr>
        <p:spPr>
          <a:xfrm>
            <a:off x="2103120" y="3520440"/>
            <a:ext cx="2194560" cy="868680"/>
          </a:xfrm>
          <a:prstGeom prst="rect">
            <a:avLst/>
          </a:prstGeom>
          <a:noFill/>
          <a:ln/>
        </p:spPr>
        <p:txBody>
          <a:bodyPr wrap="square" rtlCol="0" anchor="ctr"/>
          <a:lstStyle/>
          <a:p>
            <a:pPr marL="0" indent="0">
              <a:buNone/>
            </a:pPr>
            <a:r>
              <a:rPr lang="en-US" sz="700" dirty="0">
                <a:solidFill>
                  <a:srgbClr val="030A18"/>
                </a:solidFill>
              </a:rPr>
              <a:t>Join or form local AI‑check groups to share knowledge, support mental health and coordinate responses to emerging threats. </a:t>
            </a:r>
            <a:endParaRPr lang="en-US" sz="700" dirty="0"/>
          </a:p>
        </p:txBody>
      </p:sp>
      <p:sp>
        <p:nvSpPr>
          <p:cNvPr id="19" name="Shape 13"/>
          <p:cNvSpPr/>
          <p:nvPr/>
        </p:nvSpPr>
        <p:spPr>
          <a:xfrm>
            <a:off x="4709160" y="3108960"/>
            <a:ext cx="2468880" cy="1371600"/>
          </a:xfrm>
          <a:prstGeom prst="roundRect">
            <a:avLst>
              <a:gd name="adj" fmla="val 3333"/>
            </a:avLst>
          </a:prstGeom>
          <a:solidFill>
            <a:srgbClr val="F2F4F8"/>
          </a:solidFill>
          <a:ln w="12700">
            <a:solidFill>
              <a:srgbClr val="E1E5EE"/>
            </a:solidFill>
            <a:prstDash val="solid"/>
          </a:ln>
        </p:spPr>
        <p:txBody>
          <a:bodyPr/>
          <a:lstStyle/>
          <a:p>
            <a:endParaRPr/>
          </a:p>
        </p:txBody>
      </p:sp>
      <p:pic>
        <p:nvPicPr>
          <p:cNvPr id="20"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6320" y="3246120"/>
            <a:ext cx="256032" cy="256032"/>
          </a:xfrm>
          <a:prstGeom prst="rect">
            <a:avLst/>
          </a:prstGeom>
        </p:spPr>
      </p:pic>
      <p:sp>
        <p:nvSpPr>
          <p:cNvPr id="21" name="Text 14"/>
          <p:cNvSpPr/>
          <p:nvPr/>
        </p:nvSpPr>
        <p:spPr>
          <a:xfrm>
            <a:off x="5166360" y="3218688"/>
            <a:ext cx="1920240" cy="365760"/>
          </a:xfrm>
          <a:prstGeom prst="rect">
            <a:avLst/>
          </a:prstGeom>
          <a:noFill/>
          <a:ln/>
        </p:spPr>
        <p:txBody>
          <a:bodyPr wrap="square" rtlCol="0" anchor="ctr"/>
          <a:lstStyle/>
          <a:p>
            <a:pPr marL="0" indent="0">
              <a:buNone/>
            </a:pPr>
            <a:r>
              <a:rPr lang="en-US" sz="950" b="1" dirty="0">
                <a:solidFill>
                  <a:srgbClr val="030A18"/>
                </a:solidFill>
              </a:rPr>
              <a:t>Diversify investments</a:t>
            </a:r>
            <a:endParaRPr lang="en-US" sz="950" dirty="0"/>
          </a:p>
        </p:txBody>
      </p:sp>
      <p:sp>
        <p:nvSpPr>
          <p:cNvPr id="22" name="Text 15"/>
          <p:cNvSpPr/>
          <p:nvPr/>
        </p:nvSpPr>
        <p:spPr>
          <a:xfrm>
            <a:off x="4846320" y="3520440"/>
            <a:ext cx="2194560" cy="868680"/>
          </a:xfrm>
          <a:prstGeom prst="rect">
            <a:avLst/>
          </a:prstGeom>
          <a:noFill/>
          <a:ln/>
        </p:spPr>
        <p:txBody>
          <a:bodyPr wrap="square" rtlCol="0" anchor="ctr"/>
          <a:lstStyle/>
          <a:p>
            <a:pPr marL="0" indent="0">
              <a:buNone/>
            </a:pPr>
            <a:r>
              <a:rPr lang="en-US" sz="700" dirty="0">
                <a:solidFill>
                  <a:srgbClr val="030A18"/>
                </a:solidFill>
              </a:rPr>
              <a:t>Spread your money across different asset classes to limit losses and reduce the fluctuations of returns — don’t put all your eggs in one basket. Consider what’s going on with the government right now, and the likely printing of money that is set to occur (and how the impacts inflationary vs deflationary assets).</a:t>
            </a:r>
            <a:endParaRPr lang="en-US" sz="700" dirty="0"/>
          </a:p>
        </p:txBody>
      </p:sp>
      <p:sp>
        <p:nvSpPr>
          <p:cNvPr id="23" name="Text 16"/>
          <p:cNvSpPr/>
          <p:nvPr/>
        </p:nvSpPr>
        <p:spPr>
          <a:xfrm>
            <a:off x="457200" y="4777740"/>
            <a:ext cx="8229600" cy="228600"/>
          </a:xfrm>
          <a:prstGeom prst="rect">
            <a:avLst/>
          </a:prstGeom>
          <a:noFill/>
          <a:ln/>
        </p:spPr>
        <p:txBody>
          <a:bodyPr wrap="square" lIns="0" tIns="0" rIns="0" bIns="0" rtlCol="0" anchor="ctr"/>
          <a:lstStyle/>
          <a:p>
            <a:pPr marL="0" indent="0">
              <a:buNone/>
            </a:pPr>
            <a:r>
              <a:rPr lang="en-US" sz="600" u="sng" dirty="0">
                <a:solidFill>
                  <a:srgbClr val="0078D4"/>
                </a:solidFill>
                <a:hlinkClick r:id="rId13"/>
              </a:rPr>
              <a:t>[41]</a:t>
            </a:r>
            <a:r>
              <a:rPr lang="en-US" sz="600" u="sng" dirty="0">
                <a:solidFill>
                  <a:srgbClr val="0078D4"/>
                </a:solidFill>
                <a:hlinkClick r:id="rId14"/>
              </a:rPr>
              <a:t>[42]</a:t>
            </a:r>
            <a:r>
              <a:rPr lang="en-US" sz="600" u="sng" dirty="0">
                <a:solidFill>
                  <a:srgbClr val="0078D4"/>
                </a:solidFill>
                <a:hlinkClick r:id="rId15"/>
              </a:rPr>
              <a:t>[43]</a:t>
            </a:r>
            <a:r>
              <a:rPr lang="en-US" sz="600" u="sng" dirty="0">
                <a:solidFill>
                  <a:srgbClr val="0078D4"/>
                </a:solidFill>
                <a:hlinkClick r:id="rId16"/>
              </a:rPr>
              <a:t>[44]</a:t>
            </a:r>
            <a:r>
              <a:rPr lang="en-US" sz="600" u="sng" dirty="0">
                <a:solidFill>
                  <a:srgbClr val="0078D4"/>
                </a:solidFill>
                <a:hlinkClick r:id="rId17"/>
              </a:rPr>
              <a:t>[45]</a:t>
            </a:r>
            <a:endParaRPr lang="en-US" sz="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Questions to Reflect On</a:t>
            </a:r>
            <a:endParaRPr lang="en-US" sz="2400" dirty="0"/>
          </a:p>
        </p:txBody>
      </p:sp>
      <p:sp>
        <p:nvSpPr>
          <p:cNvPr id="3" name="Text 1"/>
          <p:cNvSpPr/>
          <p:nvPr/>
        </p:nvSpPr>
        <p:spPr>
          <a:xfrm>
            <a:off x="640080" y="1554480"/>
            <a:ext cx="8046720" cy="548640"/>
          </a:xfrm>
          <a:prstGeom prst="rect">
            <a:avLst/>
          </a:prstGeom>
          <a:noFill/>
          <a:ln/>
        </p:spPr>
        <p:txBody>
          <a:bodyPr wrap="square" rtlCol="0" anchor="ctr"/>
          <a:lstStyle/>
          <a:p>
            <a:pPr marL="0" indent="0">
              <a:buNone/>
            </a:pPr>
            <a:r>
              <a:rPr lang="en-US" sz="950" dirty="0">
                <a:solidFill>
                  <a:srgbClr val="030A18"/>
                </a:solidFill>
              </a:rPr>
              <a:t>• If AI can pass your profession’s exam, how will you distinguish yourself?</a:t>
            </a:r>
            <a:endParaRPr lang="en-US" sz="950" dirty="0"/>
          </a:p>
        </p:txBody>
      </p:sp>
      <p:sp>
        <p:nvSpPr>
          <p:cNvPr id="4" name="Text 2"/>
          <p:cNvSpPr/>
          <p:nvPr/>
        </p:nvSpPr>
        <p:spPr>
          <a:xfrm>
            <a:off x="640080" y="2194560"/>
            <a:ext cx="8046720" cy="548640"/>
          </a:xfrm>
          <a:prstGeom prst="rect">
            <a:avLst/>
          </a:prstGeom>
          <a:noFill/>
          <a:ln/>
        </p:spPr>
        <p:txBody>
          <a:bodyPr wrap="square" rtlCol="0" anchor="ctr"/>
          <a:lstStyle/>
          <a:p>
            <a:pPr marL="0" indent="0">
              <a:buNone/>
            </a:pPr>
            <a:r>
              <a:rPr lang="en-US" sz="950" dirty="0">
                <a:solidFill>
                  <a:srgbClr val="030A18"/>
                </a:solidFill>
              </a:rPr>
              <a:t>• What criteria will you use to verify audio or video messages when everything can be faked?</a:t>
            </a:r>
            <a:endParaRPr lang="en-US" sz="950" dirty="0"/>
          </a:p>
        </p:txBody>
      </p:sp>
      <p:sp>
        <p:nvSpPr>
          <p:cNvPr id="5" name="Text 3"/>
          <p:cNvSpPr/>
          <p:nvPr/>
        </p:nvSpPr>
        <p:spPr>
          <a:xfrm>
            <a:off x="640080" y="2834640"/>
            <a:ext cx="8046720" cy="548640"/>
          </a:xfrm>
          <a:prstGeom prst="rect">
            <a:avLst/>
          </a:prstGeom>
          <a:noFill/>
          <a:ln/>
        </p:spPr>
        <p:txBody>
          <a:bodyPr wrap="square" rtlCol="0" anchor="ctr"/>
          <a:lstStyle/>
          <a:p>
            <a:pPr marL="0" indent="0">
              <a:buNone/>
            </a:pPr>
            <a:r>
              <a:rPr lang="en-US" sz="950" dirty="0">
                <a:solidFill>
                  <a:srgbClr val="030A18"/>
                </a:solidFill>
              </a:rPr>
              <a:t>• If multiple AI systems disagree, whose judgement will you follow?</a:t>
            </a:r>
            <a:endParaRPr lang="en-US" sz="950" dirty="0"/>
          </a:p>
        </p:txBody>
      </p:sp>
      <p:sp>
        <p:nvSpPr>
          <p:cNvPr id="6" name="Text 4"/>
          <p:cNvSpPr/>
          <p:nvPr/>
        </p:nvSpPr>
        <p:spPr>
          <a:xfrm>
            <a:off x="640080" y="3474720"/>
            <a:ext cx="8046720" cy="548640"/>
          </a:xfrm>
          <a:prstGeom prst="rect">
            <a:avLst/>
          </a:prstGeom>
          <a:noFill/>
          <a:ln/>
        </p:spPr>
        <p:txBody>
          <a:bodyPr wrap="square" rtlCol="0" anchor="ctr"/>
          <a:lstStyle/>
          <a:p>
            <a:pPr marL="0" indent="0">
              <a:buNone/>
            </a:pPr>
            <a:r>
              <a:rPr lang="en-US" sz="950" dirty="0">
                <a:solidFill>
                  <a:srgbClr val="030A18"/>
                </a:solidFill>
              </a:rPr>
              <a:t>• How will you protect your mental health and sense of purpose in a rapidly changing world?</a:t>
            </a:r>
            <a:endParaRPr lang="en-US" sz="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Final Call to Action</a:t>
            </a:r>
            <a:endParaRPr lang="en-US" sz="2400" dirty="0"/>
          </a:p>
        </p:txBody>
      </p:sp>
      <p:sp>
        <p:nvSpPr>
          <p:cNvPr id="3" name="Text 1"/>
          <p:cNvSpPr/>
          <p:nvPr/>
        </p:nvSpPr>
        <p:spPr>
          <a:xfrm>
            <a:off x="640080" y="1291590"/>
            <a:ext cx="7772400" cy="2560320"/>
          </a:xfrm>
          <a:prstGeom prst="rect">
            <a:avLst/>
          </a:prstGeom>
          <a:noFill/>
          <a:ln/>
        </p:spPr>
        <p:txBody>
          <a:bodyPr wrap="square" rtlCol="0" anchor="ctr"/>
          <a:lstStyle/>
          <a:p>
            <a:pPr marL="0" indent="0">
              <a:buNone/>
            </a:pPr>
            <a:r>
              <a:rPr lang="en-US" sz="1100" b="1" dirty="0">
                <a:solidFill>
                  <a:srgbClr val="030A18"/>
                </a:solidFill>
              </a:rPr>
              <a:t>You don’t need to predict every outcome — but we can choose to prepare together.
</a:t>
            </a:r>
            <a:r>
              <a:rPr lang="en-US" sz="900" dirty="0">
                <a:solidFill>
                  <a:srgbClr val="030A18"/>
                </a:solidFill>
              </a:rPr>
              <a:t>This isn’t </a:t>
            </a:r>
            <a:r>
              <a:rPr lang="en-US" sz="900" dirty="0" err="1">
                <a:solidFill>
                  <a:srgbClr val="030A18"/>
                </a:solidFill>
              </a:rPr>
              <a:t>doomsday..yet</a:t>
            </a:r>
            <a:r>
              <a:rPr lang="en-US" sz="900" dirty="0">
                <a:solidFill>
                  <a:srgbClr val="030A18"/>
                </a:solidFill>
              </a:rPr>
              <a:t>; it’s a transformation happening quickly.  Stay curious, stay connected and take the lead in shaping how AI affects your life and community.
</a:t>
            </a:r>
            <a:r>
              <a:rPr lang="en-US" sz="900" i="1" dirty="0">
                <a:solidFill>
                  <a:srgbClr val="030A18"/>
                </a:solidFill>
              </a:rPr>
              <a:t>Together we can reduce harm, build resilience and harness the benefits of AI.  Alone, we risk being overwhelmed by a wave we didn’t see coming.</a:t>
            </a:r>
            <a:endParaRPr lang="en-US" sz="11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3840" y="4297680"/>
            <a:ext cx="548640"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Why This Matters Now</a:t>
            </a:r>
            <a:endParaRPr lang="en-US" sz="24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320" y="1133856"/>
            <a:ext cx="228600" cy="228600"/>
          </a:xfrm>
          <a:prstGeom prst="rect">
            <a:avLst/>
          </a:prstGeom>
        </p:spPr>
      </p:pic>
      <p:sp>
        <p:nvSpPr>
          <p:cNvPr id="4" name="Text 1"/>
          <p:cNvSpPr/>
          <p:nvPr/>
        </p:nvSpPr>
        <p:spPr>
          <a:xfrm>
            <a:off x="594360" y="1097280"/>
            <a:ext cx="5623560" cy="822960"/>
          </a:xfrm>
          <a:prstGeom prst="rect">
            <a:avLst/>
          </a:prstGeom>
          <a:noFill/>
          <a:ln/>
        </p:spPr>
        <p:txBody>
          <a:bodyPr wrap="square" lIns="0" tIns="0" rIns="0" bIns="0" rtlCol="0" anchor="ctr"/>
          <a:lstStyle/>
          <a:p>
            <a:pPr marL="0" indent="0">
              <a:buNone/>
            </a:pPr>
            <a:r>
              <a:rPr lang="en-US" sz="1200" dirty="0">
                <a:solidFill>
                  <a:srgbClr val="030A18"/>
                </a:solidFill>
              </a:rPr>
              <a:t>AI already meets professional benchmarks — GPT‑4 passed the bar exam while ChatGPT is at or near the passing threshold for the USMLE medical boards.</a:t>
            </a:r>
            <a:endParaRPr lang="en-US" sz="1200" dirty="0"/>
          </a:p>
        </p:txBody>
      </p:sp>
      <p:pic>
        <p:nvPicPr>
          <p:cNvPr id="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320" y="1956816"/>
            <a:ext cx="228600" cy="228600"/>
          </a:xfrm>
          <a:prstGeom prst="rect">
            <a:avLst/>
          </a:prstGeom>
        </p:spPr>
      </p:pic>
      <p:sp>
        <p:nvSpPr>
          <p:cNvPr id="6" name="Text 2"/>
          <p:cNvSpPr/>
          <p:nvPr/>
        </p:nvSpPr>
        <p:spPr>
          <a:xfrm>
            <a:off x="594360" y="1920240"/>
            <a:ext cx="5623560" cy="822960"/>
          </a:xfrm>
          <a:prstGeom prst="rect">
            <a:avLst/>
          </a:prstGeom>
          <a:noFill/>
          <a:ln/>
        </p:spPr>
        <p:txBody>
          <a:bodyPr wrap="square" lIns="0" tIns="0" rIns="0" bIns="0" rtlCol="0" anchor="ctr"/>
          <a:lstStyle/>
          <a:p>
            <a:pPr marL="0" indent="0">
              <a:buNone/>
            </a:pPr>
            <a:r>
              <a:rPr lang="en-US" sz="1200" dirty="0">
                <a:solidFill>
                  <a:srgbClr val="030A18"/>
                </a:solidFill>
              </a:rPr>
              <a:t>Financial markets reflect this enthusiasm — the S&amp;P 500 reached record highs in June 2025 amid renewed AI optimism.</a:t>
            </a:r>
            <a:endParaRPr lang="en-US" sz="1200" dirty="0"/>
          </a:p>
        </p:txBody>
      </p:sp>
      <p:pic>
        <p:nvPicPr>
          <p:cNvPr id="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320" y="2779776"/>
            <a:ext cx="228600" cy="228600"/>
          </a:xfrm>
          <a:prstGeom prst="rect">
            <a:avLst/>
          </a:prstGeom>
        </p:spPr>
      </p:pic>
      <p:sp>
        <p:nvSpPr>
          <p:cNvPr id="8" name="Text 3"/>
          <p:cNvSpPr/>
          <p:nvPr/>
        </p:nvSpPr>
        <p:spPr>
          <a:xfrm>
            <a:off x="594360" y="2743200"/>
            <a:ext cx="5623560" cy="822960"/>
          </a:xfrm>
          <a:prstGeom prst="rect">
            <a:avLst/>
          </a:prstGeom>
          <a:noFill/>
          <a:ln/>
        </p:spPr>
        <p:txBody>
          <a:bodyPr wrap="square" lIns="0" tIns="0" rIns="0" bIns="0" rtlCol="0" anchor="ctr"/>
          <a:lstStyle/>
          <a:p>
            <a:pPr marL="0" indent="0">
              <a:buNone/>
            </a:pPr>
            <a:r>
              <a:rPr lang="en-US" sz="1200" dirty="0">
                <a:solidFill>
                  <a:srgbClr val="030A18"/>
                </a:solidFill>
              </a:rPr>
              <a:t>The stakes are huge — forecasts suggest 85 million jobs may be displaced by 2025 and up to 300 million roles worldwide could be exposed to automation.</a:t>
            </a:r>
            <a:endParaRPr lang="en-US" sz="1200" dirty="0"/>
          </a:p>
        </p:txBody>
      </p:sp>
      <p:sp>
        <p:nvSpPr>
          <p:cNvPr id="9" name="Shape 4"/>
          <p:cNvSpPr/>
          <p:nvPr/>
        </p:nvSpPr>
        <p:spPr>
          <a:xfrm>
            <a:off x="6492240" y="1463040"/>
            <a:ext cx="2377440" cy="2377440"/>
          </a:xfrm>
          <a:prstGeom prst="roundRect">
            <a:avLst>
              <a:gd name="adj" fmla="val 3077"/>
            </a:avLst>
          </a:prstGeom>
          <a:solidFill>
            <a:srgbClr val="F2F4F8"/>
          </a:solidFill>
          <a:ln w="12700">
            <a:solidFill>
              <a:srgbClr val="E1E5EE"/>
            </a:solidFill>
            <a:prstDash val="solid"/>
          </a:ln>
        </p:spPr>
        <p:txBody>
          <a:bodyPr/>
          <a:lstStyle/>
          <a:p>
            <a:endParaRPr/>
          </a:p>
        </p:txBody>
      </p:sp>
      <p:sp>
        <p:nvSpPr>
          <p:cNvPr id="10" name="Text 5"/>
          <p:cNvSpPr/>
          <p:nvPr/>
        </p:nvSpPr>
        <p:spPr>
          <a:xfrm>
            <a:off x="6629400" y="1600200"/>
            <a:ext cx="2103120" cy="548640"/>
          </a:xfrm>
          <a:prstGeom prst="rect">
            <a:avLst/>
          </a:prstGeom>
          <a:noFill/>
          <a:ln/>
        </p:spPr>
        <p:txBody>
          <a:bodyPr wrap="square" lIns="0" tIns="0" rIns="0" bIns="0" rtlCol="0" anchor="ctr"/>
          <a:lstStyle/>
          <a:p>
            <a:pPr marL="0" indent="0">
              <a:buNone/>
            </a:pPr>
            <a:r>
              <a:rPr lang="en-US" sz="1400" b="1" dirty="0">
                <a:solidFill>
                  <a:srgbClr val="D9534F"/>
                </a:solidFill>
              </a:rPr>
              <a:t>85M jobs displaced
</a:t>
            </a:r>
            <a:r>
              <a:rPr lang="en-US" sz="800" i="1" dirty="0">
                <a:solidFill>
                  <a:srgbClr val="030A18"/>
                </a:solidFill>
              </a:rPr>
              <a:t>by 2025 (WEF)</a:t>
            </a:r>
            <a:endParaRPr lang="en-US" sz="1400" dirty="0"/>
          </a:p>
        </p:txBody>
      </p:sp>
      <p:sp>
        <p:nvSpPr>
          <p:cNvPr id="11" name="Text 6"/>
          <p:cNvSpPr/>
          <p:nvPr/>
        </p:nvSpPr>
        <p:spPr>
          <a:xfrm>
            <a:off x="6629400" y="2148840"/>
            <a:ext cx="2103120" cy="548640"/>
          </a:xfrm>
          <a:prstGeom prst="rect">
            <a:avLst/>
          </a:prstGeom>
          <a:noFill/>
          <a:ln/>
        </p:spPr>
        <p:txBody>
          <a:bodyPr wrap="square" lIns="0" tIns="0" rIns="0" bIns="0" rtlCol="0" anchor="ctr"/>
          <a:lstStyle/>
          <a:p>
            <a:pPr marL="0" indent="0">
              <a:buNone/>
            </a:pPr>
            <a:r>
              <a:rPr lang="en-US" sz="1400" b="1" dirty="0">
                <a:solidFill>
                  <a:srgbClr val="F0AD4E"/>
                </a:solidFill>
              </a:rPr>
              <a:t>300M jobs exposed
</a:t>
            </a:r>
            <a:r>
              <a:rPr lang="en-US" sz="800" i="1" dirty="0">
                <a:solidFill>
                  <a:srgbClr val="030A18"/>
                </a:solidFill>
              </a:rPr>
              <a:t>globally to AI</a:t>
            </a:r>
            <a:endParaRPr lang="en-US" sz="1400" dirty="0"/>
          </a:p>
        </p:txBody>
      </p:sp>
      <p:sp>
        <p:nvSpPr>
          <p:cNvPr id="12" name="Text 7"/>
          <p:cNvSpPr/>
          <p:nvPr/>
        </p:nvSpPr>
        <p:spPr>
          <a:xfrm>
            <a:off x="6629400" y="2697480"/>
            <a:ext cx="2103120" cy="548640"/>
          </a:xfrm>
          <a:prstGeom prst="rect">
            <a:avLst/>
          </a:prstGeom>
          <a:noFill/>
          <a:ln/>
        </p:spPr>
        <p:txBody>
          <a:bodyPr wrap="square" lIns="0" tIns="0" rIns="0" bIns="0" rtlCol="0" anchor="ctr"/>
          <a:lstStyle/>
          <a:p>
            <a:pPr marL="0" indent="0">
              <a:buNone/>
            </a:pPr>
            <a:r>
              <a:rPr lang="en-US" sz="1400" b="1" dirty="0">
                <a:solidFill>
                  <a:srgbClr val="5BC0DE"/>
                </a:solidFill>
              </a:rPr>
              <a:t>S&amp;P 500: 6,178
</a:t>
            </a:r>
            <a:r>
              <a:rPr lang="en-US" sz="800" i="1" dirty="0">
                <a:solidFill>
                  <a:srgbClr val="030A18"/>
                </a:solidFill>
              </a:rPr>
              <a:t>All‑time high</a:t>
            </a:r>
            <a:endParaRPr lang="en-US" sz="1400" dirty="0"/>
          </a:p>
        </p:txBody>
      </p:sp>
      <p:sp>
        <p:nvSpPr>
          <p:cNvPr id="13" name="Text 8"/>
          <p:cNvSpPr/>
          <p:nvPr/>
        </p:nvSpPr>
        <p:spPr>
          <a:xfrm>
            <a:off x="457200" y="4777740"/>
            <a:ext cx="8229600" cy="228600"/>
          </a:xfrm>
          <a:prstGeom prst="rect">
            <a:avLst/>
          </a:prstGeom>
          <a:noFill/>
          <a:ln/>
        </p:spPr>
        <p:txBody>
          <a:bodyPr wrap="square" lIns="0" tIns="0" rIns="0" bIns="0" rtlCol="0" anchor="ctr"/>
          <a:lstStyle/>
          <a:p>
            <a:pPr marL="0" indent="0">
              <a:buNone/>
            </a:pPr>
            <a:r>
              <a:rPr lang="en-US" sz="600" u="sng" dirty="0">
                <a:solidFill>
                  <a:srgbClr val="0078D4"/>
                </a:solidFill>
                <a:hlinkClick r:id="rId9"/>
              </a:rPr>
              <a:t>[1]</a:t>
            </a:r>
            <a:r>
              <a:rPr lang="en-US" sz="600" u="sng" dirty="0">
                <a:solidFill>
                  <a:srgbClr val="0078D4"/>
                </a:solidFill>
                <a:hlinkClick r:id="rId10"/>
              </a:rPr>
              <a:t>[2]</a:t>
            </a:r>
            <a:r>
              <a:rPr lang="en-US" sz="600" u="sng" dirty="0">
                <a:solidFill>
                  <a:srgbClr val="0078D4"/>
                </a:solidFill>
                <a:hlinkClick r:id="rId11"/>
              </a:rPr>
              <a:t>[3]</a:t>
            </a:r>
            <a:r>
              <a:rPr lang="en-US" sz="600" u="sng" dirty="0">
                <a:solidFill>
                  <a:srgbClr val="0078D4"/>
                </a:solidFill>
                <a:hlinkClick r:id="rId12"/>
              </a:rPr>
              <a:t>[4]</a:t>
            </a:r>
            <a:r>
              <a:rPr lang="en-US" sz="600" u="sng" dirty="0">
                <a:solidFill>
                  <a:srgbClr val="0078D4"/>
                </a:solidFill>
                <a:hlinkClick r:id="rId13"/>
              </a:rPr>
              <a:t>[5]</a:t>
            </a:r>
            <a:endParaRPr lang="en-US" sz="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What AI Can Do Today</a:t>
            </a:r>
            <a:endParaRPr lang="en-US" sz="24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320" y="1508760"/>
            <a:ext cx="274320" cy="274320"/>
          </a:xfrm>
          <a:prstGeom prst="rect">
            <a:avLst/>
          </a:prstGeom>
        </p:spPr>
      </p:pic>
      <p:sp>
        <p:nvSpPr>
          <p:cNvPr id="4" name="Text 1"/>
          <p:cNvSpPr/>
          <p:nvPr/>
        </p:nvSpPr>
        <p:spPr>
          <a:xfrm>
            <a:off x="594360" y="1463040"/>
            <a:ext cx="3886200" cy="365760"/>
          </a:xfrm>
          <a:prstGeom prst="rect">
            <a:avLst/>
          </a:prstGeom>
          <a:noFill/>
          <a:ln/>
        </p:spPr>
        <p:txBody>
          <a:bodyPr wrap="square" rtlCol="0" anchor="ctr"/>
          <a:lstStyle/>
          <a:p>
            <a:pPr marL="0" indent="0">
              <a:buNone/>
            </a:pPr>
            <a:r>
              <a:rPr lang="en-US" sz="1400" b="1" dirty="0">
                <a:solidFill>
                  <a:srgbClr val="030A18"/>
                </a:solidFill>
              </a:rPr>
              <a:t>Professional exams</a:t>
            </a:r>
            <a:endParaRPr lang="en-US" sz="1400" dirty="0"/>
          </a:p>
        </p:txBody>
      </p:sp>
      <p:sp>
        <p:nvSpPr>
          <p:cNvPr id="5" name="Text 2"/>
          <p:cNvSpPr/>
          <p:nvPr/>
        </p:nvSpPr>
        <p:spPr>
          <a:xfrm>
            <a:off x="594360" y="1783080"/>
            <a:ext cx="3886200" cy="640080"/>
          </a:xfrm>
          <a:prstGeom prst="rect">
            <a:avLst/>
          </a:prstGeom>
          <a:noFill/>
          <a:ln/>
        </p:spPr>
        <p:txBody>
          <a:bodyPr wrap="square" rtlCol="0" anchor="ctr"/>
          <a:lstStyle/>
          <a:p>
            <a:pPr marL="0" indent="0">
              <a:buNone/>
            </a:pPr>
            <a:r>
              <a:rPr lang="en-US" sz="1000" dirty="0">
                <a:solidFill>
                  <a:srgbClr val="030A18"/>
                </a:solidFill>
              </a:rPr>
              <a:t>GPT‑4 scored around 75% on the bar exam and placed in the 90th percentile.</a:t>
            </a:r>
            <a:endParaRPr lang="en-US" sz="10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7760" y="1508760"/>
            <a:ext cx="274320" cy="274320"/>
          </a:xfrm>
          <a:prstGeom prst="rect">
            <a:avLst/>
          </a:prstGeom>
        </p:spPr>
      </p:pic>
      <p:sp>
        <p:nvSpPr>
          <p:cNvPr id="7" name="Text 3"/>
          <p:cNvSpPr/>
          <p:nvPr/>
        </p:nvSpPr>
        <p:spPr>
          <a:xfrm>
            <a:off x="5257800" y="1463040"/>
            <a:ext cx="3886200" cy="365760"/>
          </a:xfrm>
          <a:prstGeom prst="rect">
            <a:avLst/>
          </a:prstGeom>
          <a:noFill/>
          <a:ln/>
        </p:spPr>
        <p:txBody>
          <a:bodyPr wrap="square" rtlCol="0" anchor="ctr"/>
          <a:lstStyle/>
          <a:p>
            <a:pPr marL="0" indent="0">
              <a:buNone/>
            </a:pPr>
            <a:r>
              <a:rPr lang="en-US" sz="1400" b="1" dirty="0">
                <a:solidFill>
                  <a:srgbClr val="030A18"/>
                </a:solidFill>
              </a:rPr>
              <a:t>Medical diagnosis</a:t>
            </a:r>
            <a:endParaRPr lang="en-US" sz="1400" dirty="0"/>
          </a:p>
        </p:txBody>
      </p:sp>
      <p:sp>
        <p:nvSpPr>
          <p:cNvPr id="8" name="Text 4"/>
          <p:cNvSpPr/>
          <p:nvPr/>
        </p:nvSpPr>
        <p:spPr>
          <a:xfrm>
            <a:off x="5257800" y="1783080"/>
            <a:ext cx="3886200" cy="640080"/>
          </a:xfrm>
          <a:prstGeom prst="rect">
            <a:avLst/>
          </a:prstGeom>
          <a:noFill/>
          <a:ln/>
        </p:spPr>
        <p:txBody>
          <a:bodyPr wrap="square" rtlCol="0" anchor="ctr"/>
          <a:lstStyle/>
          <a:p>
            <a:pPr marL="0" indent="0">
              <a:buNone/>
            </a:pPr>
            <a:r>
              <a:rPr lang="en-US" sz="1000" dirty="0">
                <a:solidFill>
                  <a:srgbClr val="030A18"/>
                </a:solidFill>
              </a:rPr>
              <a:t>ChatGPT performed at or near the passing threshold on USMLE Step 1, 2CK and 3 without specialised training.  Beyond chatbots, foundation models trained on millions of retinal images can detect eye diseases and even predict systemic conditions like heart failure and myocardial infarction.</a:t>
            </a:r>
            <a:endParaRPr lang="en-US" sz="10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320" y="3063240"/>
            <a:ext cx="274320" cy="274320"/>
          </a:xfrm>
          <a:prstGeom prst="rect">
            <a:avLst/>
          </a:prstGeom>
        </p:spPr>
      </p:pic>
      <p:sp>
        <p:nvSpPr>
          <p:cNvPr id="10" name="Text 5"/>
          <p:cNvSpPr/>
          <p:nvPr/>
        </p:nvSpPr>
        <p:spPr>
          <a:xfrm>
            <a:off x="594360" y="3017520"/>
            <a:ext cx="3886200" cy="365760"/>
          </a:xfrm>
          <a:prstGeom prst="rect">
            <a:avLst/>
          </a:prstGeom>
          <a:noFill/>
          <a:ln/>
        </p:spPr>
        <p:txBody>
          <a:bodyPr wrap="square" rtlCol="0" anchor="ctr"/>
          <a:lstStyle/>
          <a:p>
            <a:pPr marL="0" indent="0">
              <a:buNone/>
            </a:pPr>
            <a:r>
              <a:rPr lang="en-US" sz="1400" b="1" dirty="0">
                <a:solidFill>
                  <a:srgbClr val="030A18"/>
                </a:solidFill>
              </a:rPr>
              <a:t>Generative creativity</a:t>
            </a:r>
            <a:endParaRPr lang="en-US" sz="1400" dirty="0"/>
          </a:p>
        </p:txBody>
      </p:sp>
      <p:sp>
        <p:nvSpPr>
          <p:cNvPr id="11" name="Text 6"/>
          <p:cNvSpPr/>
          <p:nvPr/>
        </p:nvSpPr>
        <p:spPr>
          <a:xfrm>
            <a:off x="594360" y="3337560"/>
            <a:ext cx="3886200" cy="640080"/>
          </a:xfrm>
          <a:prstGeom prst="rect">
            <a:avLst/>
          </a:prstGeom>
          <a:noFill/>
          <a:ln/>
        </p:spPr>
        <p:txBody>
          <a:bodyPr wrap="square" rtlCol="0" anchor="ctr"/>
          <a:lstStyle/>
          <a:p>
            <a:pPr marL="0" indent="0">
              <a:buNone/>
            </a:pPr>
            <a:r>
              <a:rPr lang="en-US" sz="1000" dirty="0">
                <a:solidFill>
                  <a:srgbClr val="030A18"/>
                </a:solidFill>
              </a:rPr>
              <a:t>LLMs can draft software, contracts and presentations from natural‑language instructions — modern coding copilots can finish complete functions or even entire programs from a high‑level prompt.</a:t>
            </a:r>
            <a:endParaRPr lang="en-US" sz="10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37760" y="3063240"/>
            <a:ext cx="274320" cy="274320"/>
          </a:xfrm>
          <a:prstGeom prst="rect">
            <a:avLst/>
          </a:prstGeom>
        </p:spPr>
      </p:pic>
      <p:sp>
        <p:nvSpPr>
          <p:cNvPr id="13" name="Text 7"/>
          <p:cNvSpPr/>
          <p:nvPr/>
        </p:nvSpPr>
        <p:spPr>
          <a:xfrm>
            <a:off x="5257800" y="3017520"/>
            <a:ext cx="3886200" cy="365760"/>
          </a:xfrm>
          <a:prstGeom prst="rect">
            <a:avLst/>
          </a:prstGeom>
          <a:noFill/>
          <a:ln/>
        </p:spPr>
        <p:txBody>
          <a:bodyPr wrap="square" rtlCol="0" anchor="ctr"/>
          <a:lstStyle/>
          <a:p>
            <a:pPr marL="0" indent="0">
              <a:buNone/>
            </a:pPr>
            <a:r>
              <a:rPr lang="en-US" sz="1400" b="1" dirty="0">
                <a:solidFill>
                  <a:srgbClr val="030A18"/>
                </a:solidFill>
              </a:rPr>
              <a:t>Realistic voices</a:t>
            </a:r>
            <a:endParaRPr lang="en-US" sz="1400" dirty="0"/>
          </a:p>
        </p:txBody>
      </p:sp>
      <p:sp>
        <p:nvSpPr>
          <p:cNvPr id="14" name="Text 8"/>
          <p:cNvSpPr/>
          <p:nvPr/>
        </p:nvSpPr>
        <p:spPr>
          <a:xfrm>
            <a:off x="5257800" y="3337560"/>
            <a:ext cx="3886200" cy="640080"/>
          </a:xfrm>
          <a:prstGeom prst="rect">
            <a:avLst/>
          </a:prstGeom>
          <a:noFill/>
          <a:ln/>
        </p:spPr>
        <p:txBody>
          <a:bodyPr wrap="square" rtlCol="0" anchor="ctr"/>
          <a:lstStyle/>
          <a:p>
            <a:pPr marL="0" indent="0">
              <a:buNone/>
            </a:pPr>
            <a:r>
              <a:rPr lang="en-US" sz="1000" dirty="0">
                <a:solidFill>
                  <a:srgbClr val="030A18"/>
                </a:solidFill>
              </a:rPr>
              <a:t>Voice‑cloning systems can reproduce a person’s speech from just a few seconds of audio, enabling plausible scams and misinformation.</a:t>
            </a:r>
            <a:endParaRPr lang="en-US" sz="1000" dirty="0"/>
          </a:p>
        </p:txBody>
      </p:sp>
      <p:sp>
        <p:nvSpPr>
          <p:cNvPr id="15" name="Text 9"/>
          <p:cNvSpPr/>
          <p:nvPr/>
        </p:nvSpPr>
        <p:spPr>
          <a:xfrm>
            <a:off x="457200" y="4777740"/>
            <a:ext cx="8229600" cy="228600"/>
          </a:xfrm>
          <a:prstGeom prst="rect">
            <a:avLst/>
          </a:prstGeom>
          <a:noFill/>
          <a:ln/>
        </p:spPr>
        <p:txBody>
          <a:bodyPr wrap="square" lIns="0" tIns="0" rIns="0" bIns="0" rtlCol="0" anchor="ctr"/>
          <a:lstStyle/>
          <a:p>
            <a:pPr marL="0" indent="0">
              <a:buNone/>
            </a:pPr>
            <a:r>
              <a:rPr lang="en-US" sz="600" u="sng" dirty="0">
                <a:solidFill>
                  <a:srgbClr val="0078D4"/>
                </a:solidFill>
                <a:hlinkClick r:id="rId11"/>
              </a:rPr>
              <a:t>[6]</a:t>
            </a:r>
            <a:r>
              <a:rPr lang="en-US" sz="600" u="sng" dirty="0">
                <a:solidFill>
                  <a:srgbClr val="0078D4"/>
                </a:solidFill>
                <a:hlinkClick r:id="rId12"/>
              </a:rPr>
              <a:t>[7]</a:t>
            </a:r>
            <a:r>
              <a:rPr lang="en-US" sz="600" u="sng" dirty="0">
                <a:solidFill>
                  <a:srgbClr val="0078D4"/>
                </a:solidFill>
                <a:hlinkClick r:id="rId13">
                  <a:extLst>
                    <a:ext uri="{A12FA001-AC4F-418D-AE19-62706E023703}">
                      <ahyp:hlinkClr xmlns:ahyp="http://schemas.microsoft.com/office/drawing/2018/hyperlinkcolor" val="tx"/>
                    </a:ext>
                  </a:extLst>
                </a:hlinkClick>
              </a:rPr>
              <a:t>[8]</a:t>
            </a:r>
            <a:r>
              <a:rPr lang="en-US" sz="600" u="sng" dirty="0">
                <a:solidFill>
                  <a:srgbClr val="0078D4"/>
                </a:solidFill>
                <a:hlinkClick r:id="rId14"/>
              </a:rPr>
              <a:t>[9]</a:t>
            </a:r>
            <a:r>
              <a:rPr lang="en-US" sz="600" u="sng" dirty="0">
                <a:solidFill>
                  <a:srgbClr val="0078D4"/>
                </a:solidFill>
                <a:hlinkClick r:id="rId15"/>
              </a:rPr>
              <a:t>[10]</a:t>
            </a:r>
            <a:endParaRPr lang="en-US" sz="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Agentic AI Evolution</a:t>
            </a:r>
            <a:endParaRPr lang="en-US" sz="2400" dirty="0"/>
          </a:p>
        </p:txBody>
      </p:sp>
      <p:sp>
        <p:nvSpPr>
          <p:cNvPr id="3" name="Text 1"/>
          <p:cNvSpPr/>
          <p:nvPr/>
        </p:nvSpPr>
        <p:spPr>
          <a:xfrm>
            <a:off x="83263" y="525780"/>
            <a:ext cx="4023360" cy="3200400"/>
          </a:xfrm>
          <a:prstGeom prst="rect">
            <a:avLst/>
          </a:prstGeom>
          <a:noFill/>
          <a:ln/>
        </p:spPr>
        <p:txBody>
          <a:bodyPr wrap="square" rtlCol="0" anchor="ctr"/>
          <a:lstStyle/>
          <a:p>
            <a:pPr marL="0" indent="0">
              <a:buNone/>
            </a:pPr>
            <a:r>
              <a:rPr lang="en-US" sz="1200" b="1" dirty="0">
                <a:solidFill>
                  <a:srgbClr val="030A18"/>
                </a:solidFill>
              </a:rPr>
              <a:t>Single agent
</a:t>
            </a:r>
            <a:r>
              <a:rPr lang="en-US" sz="850" dirty="0">
                <a:solidFill>
                  <a:srgbClr val="030A18"/>
                </a:solidFill>
              </a:rPr>
              <a:t>One large language model integrates memory, retrieval and a toolbox (web search, code execution, file I/O) to answer questions in a linear workflow.
</a:t>
            </a:r>
            <a:r>
              <a:rPr lang="en-US" sz="1200" b="1" dirty="0">
                <a:solidFill>
                  <a:srgbClr val="030A18"/>
                </a:solidFill>
              </a:rPr>
              <a:t>Multi‑agent
</a:t>
            </a:r>
            <a:r>
              <a:rPr lang="en-US" sz="850" dirty="0">
                <a:solidFill>
                  <a:srgbClr val="030A18"/>
                </a:solidFill>
              </a:rPr>
              <a:t>An orchestrator coordinates specialised agents, each with its own LLM and tools, enabling concurrent tasks and division of labour across planning, execution and feedback.
</a:t>
            </a:r>
            <a:r>
              <a:rPr lang="en-US" sz="1200" b="1" dirty="0">
                <a:solidFill>
                  <a:srgbClr val="030A18"/>
                </a:solidFill>
              </a:rPr>
              <a:t>Key features
</a:t>
            </a:r>
            <a:r>
              <a:rPr lang="en-US" sz="850" dirty="0">
                <a:solidFill>
                  <a:srgbClr val="030A18"/>
                </a:solidFill>
              </a:rPr>
              <a:t>• Autonomy &amp; decentralisation
• Collaboration &amp; competition
• Scalability &amp; adaptability</a:t>
            </a:r>
            <a:endParaRPr lang="en-US" sz="1200" dirty="0"/>
          </a:p>
        </p:txBody>
      </p:sp>
      <p:pic>
        <p:nvPicPr>
          <p:cNvPr id="4" name="Image 0" descr="/home/oai/share/ai_agent.png"/>
          <p:cNvPicPr>
            <a:picLocks noChangeAspect="1"/>
          </p:cNvPicPr>
          <p:nvPr/>
        </p:nvPicPr>
        <p:blipFill>
          <a:blip r:embed="rId3"/>
          <a:stretch>
            <a:fillRect/>
          </a:stretch>
        </p:blipFill>
        <p:spPr>
          <a:xfrm>
            <a:off x="5251349" y="132242"/>
            <a:ext cx="3435451" cy="2153874"/>
          </a:xfrm>
          <a:prstGeom prst="rect">
            <a:avLst/>
          </a:prstGeom>
        </p:spPr>
      </p:pic>
      <p:sp>
        <p:nvSpPr>
          <p:cNvPr id="5" name="Text 2"/>
          <p:cNvSpPr/>
          <p:nvPr/>
        </p:nvSpPr>
        <p:spPr>
          <a:xfrm>
            <a:off x="6058763" y="2207304"/>
            <a:ext cx="2194560" cy="274320"/>
          </a:xfrm>
          <a:prstGeom prst="rect">
            <a:avLst/>
          </a:prstGeom>
          <a:noFill/>
          <a:ln/>
        </p:spPr>
        <p:txBody>
          <a:bodyPr wrap="square" rtlCol="0" anchor="ctr"/>
          <a:lstStyle/>
          <a:p>
            <a:pPr marL="0" indent="0" algn="ctr">
              <a:buNone/>
            </a:pPr>
            <a:r>
              <a:rPr lang="en-US" sz="800" i="1" dirty="0">
                <a:solidFill>
                  <a:srgbClr val="030A18"/>
                </a:solidFill>
              </a:rPr>
              <a:t>Single‑agent architecture</a:t>
            </a:r>
            <a:endParaRPr lang="en-US" sz="800" dirty="0"/>
          </a:p>
        </p:txBody>
      </p:sp>
      <p:pic>
        <p:nvPicPr>
          <p:cNvPr id="6" name="Image 1" descr="/home/oai/share/multi_agent.png"/>
          <p:cNvPicPr>
            <a:picLocks noChangeAspect="1"/>
          </p:cNvPicPr>
          <p:nvPr/>
        </p:nvPicPr>
        <p:blipFill>
          <a:blip r:embed="rId4"/>
          <a:stretch>
            <a:fillRect/>
          </a:stretch>
        </p:blipFill>
        <p:spPr>
          <a:xfrm>
            <a:off x="5251349" y="2571750"/>
            <a:ext cx="3809388" cy="1716391"/>
          </a:xfrm>
          <a:prstGeom prst="rect">
            <a:avLst/>
          </a:prstGeom>
        </p:spPr>
      </p:pic>
      <p:sp>
        <p:nvSpPr>
          <p:cNvPr id="7" name="Text 3"/>
          <p:cNvSpPr/>
          <p:nvPr/>
        </p:nvSpPr>
        <p:spPr>
          <a:xfrm>
            <a:off x="6089920" y="4468394"/>
            <a:ext cx="2194560" cy="274320"/>
          </a:xfrm>
          <a:prstGeom prst="rect">
            <a:avLst/>
          </a:prstGeom>
          <a:noFill/>
          <a:ln/>
        </p:spPr>
        <p:txBody>
          <a:bodyPr wrap="square" rtlCol="0" anchor="ctr"/>
          <a:lstStyle/>
          <a:p>
            <a:pPr marL="0" indent="0" algn="ctr">
              <a:buNone/>
            </a:pPr>
            <a:r>
              <a:rPr lang="en-US" sz="800" i="1" dirty="0">
                <a:solidFill>
                  <a:srgbClr val="030A18"/>
                </a:solidFill>
              </a:rPr>
              <a:t>Multi‑agent architecture (e.g., sequential AI agent calls, orchestrator with AI agent tool access, or a combination of both)</a:t>
            </a:r>
            <a:endParaRPr lang="en-US" sz="800" dirty="0"/>
          </a:p>
        </p:txBody>
      </p:sp>
      <p:graphicFrame>
        <p:nvGraphicFramePr>
          <p:cNvPr id="8" name="Chart 0"/>
          <p:cNvGraphicFramePr/>
          <p:nvPr>
            <p:extLst>
              <p:ext uri="{D42A27DB-BD31-4B8C-83A1-F6EECF244321}">
                <p14:modId xmlns:p14="http://schemas.microsoft.com/office/powerpoint/2010/main" val="3121994059"/>
              </p:ext>
            </p:extLst>
          </p:nvPr>
        </p:nvGraphicFramePr>
        <p:xfrm>
          <a:off x="141249" y="3246120"/>
          <a:ext cx="4572000" cy="1463040"/>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 4"/>
          <p:cNvSpPr/>
          <p:nvPr/>
        </p:nvSpPr>
        <p:spPr>
          <a:xfrm>
            <a:off x="457200" y="4777740"/>
            <a:ext cx="8229600" cy="228600"/>
          </a:xfrm>
          <a:prstGeom prst="rect">
            <a:avLst/>
          </a:prstGeom>
          <a:noFill/>
          <a:ln/>
        </p:spPr>
        <p:txBody>
          <a:bodyPr wrap="square" lIns="0" tIns="0" rIns="0" bIns="0" rtlCol="0" anchor="ctr"/>
          <a:lstStyle/>
          <a:p>
            <a:pPr marL="0" indent="0">
              <a:buNone/>
            </a:pPr>
            <a:r>
              <a:rPr lang="en-US" sz="600" u="sng" dirty="0">
                <a:solidFill>
                  <a:srgbClr val="0078D4"/>
                </a:solidFill>
                <a:hlinkClick r:id="rId6"/>
              </a:rPr>
              <a:t>[12]</a:t>
            </a:r>
            <a:r>
              <a:rPr lang="en-US" sz="600" u="sng" dirty="0">
                <a:solidFill>
                  <a:srgbClr val="0078D4"/>
                </a:solidFill>
                <a:hlinkClick r:id="rId7"/>
              </a:rPr>
              <a:t>[13]</a:t>
            </a:r>
            <a:endParaRPr lang="en-US" sz="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r>
              <a:rPr lang="en-US" sz="2400" dirty="0">
                <a:solidFill>
                  <a:srgbClr val="030A18"/>
                </a:solidFill>
                <a:latin typeface="Arial" pitchFamily="34" charset="0"/>
                <a:ea typeface="Arial" pitchFamily="34" charset="-122"/>
                <a:cs typeface="Arial" pitchFamily="34" charset="-120"/>
              </a:rPr>
              <a:t>How LLMs think, </a:t>
            </a:r>
            <a:r>
              <a:rPr lang="en-US" sz="2400">
                <a:solidFill>
                  <a:srgbClr val="030A18"/>
                </a:solidFill>
                <a:latin typeface="Arial" pitchFamily="34" charset="0"/>
                <a:ea typeface="Arial" pitchFamily="34" charset="-122"/>
                <a:cs typeface="Arial" pitchFamily="34" charset="-120"/>
              </a:rPr>
              <a:t>and How </a:t>
            </a:r>
            <a:r>
              <a:rPr lang="en-US" sz="2400" dirty="0">
                <a:solidFill>
                  <a:srgbClr val="030A18"/>
                </a:solidFill>
                <a:latin typeface="Arial" pitchFamily="34" charset="0"/>
                <a:ea typeface="Arial" pitchFamily="34" charset="-122"/>
                <a:cs typeface="Arial" pitchFamily="34" charset="-120"/>
              </a:rPr>
              <a:t>this will change</a:t>
            </a:r>
            <a:endParaRPr lang="en-US" sz="2400" dirty="0"/>
          </a:p>
        </p:txBody>
      </p:sp>
      <p:sp>
        <p:nvSpPr>
          <p:cNvPr id="3" name="Text 1"/>
          <p:cNvSpPr/>
          <p:nvPr/>
        </p:nvSpPr>
        <p:spPr>
          <a:xfrm>
            <a:off x="167268" y="921834"/>
            <a:ext cx="4754880" cy="3564023"/>
          </a:xfrm>
          <a:prstGeom prst="rect">
            <a:avLst/>
          </a:prstGeom>
          <a:noFill/>
          <a:ln/>
        </p:spPr>
        <p:txBody>
          <a:bodyPr wrap="square" rtlCol="0" anchor="ctr"/>
          <a:lstStyle/>
          <a:p>
            <a:r>
              <a:rPr lang="en-US" sz="1200" b="1" dirty="0">
                <a:solidFill>
                  <a:srgbClr val="030A18"/>
                </a:solidFill>
              </a:rPr>
              <a:t>How LLMs Think
</a:t>
            </a:r>
            <a:r>
              <a:rPr lang="en-US" sz="900" dirty="0"/>
              <a:t>LLMs don't "know” or “reason” the way humans do. </a:t>
            </a:r>
            <a:r>
              <a:rPr lang="en-US" sz="900" i="1" dirty="0"/>
              <a:t>They calculate the most likely next word</a:t>
            </a:r>
            <a:r>
              <a:rPr lang="en-US" sz="900" dirty="0"/>
              <a:t> (token) </a:t>
            </a:r>
            <a:r>
              <a:rPr lang="en-US" sz="900" b="1" dirty="0">
                <a:solidFill>
                  <a:schemeClr val="accent3"/>
                </a:solidFill>
              </a:rPr>
              <a:t>using probabilistic modeling</a:t>
            </a:r>
            <a:r>
              <a:rPr lang="en-US" sz="900" dirty="0"/>
              <a:t> of language patterns, based on your prompt and their training data. They model language structure, semantics, syntax, and context based on statistical patterns seen during training. Each LLM behaves a bit differently depending on their core training. Providing context and/or data will change the decision tree.</a:t>
            </a:r>
          </a:p>
          <a:p>
            <a:endParaRPr lang="en-US" sz="900" dirty="0"/>
          </a:p>
          <a:p>
            <a:pPr marL="0" indent="0">
              <a:buNone/>
            </a:pPr>
            <a:r>
              <a:rPr lang="en-US" sz="900" dirty="0">
                <a:solidFill>
                  <a:srgbClr val="030A18"/>
                </a:solidFill>
              </a:rPr>
              <a:t>
</a:t>
            </a:r>
            <a:r>
              <a:rPr lang="en-US" sz="1200" b="1" dirty="0">
                <a:solidFill>
                  <a:srgbClr val="030A18"/>
                </a:solidFill>
              </a:rPr>
              <a:t>Emergence
</a:t>
            </a:r>
            <a:r>
              <a:rPr lang="en-US" sz="900" dirty="0">
                <a:solidFill>
                  <a:srgbClr val="030A18"/>
                </a:solidFill>
              </a:rPr>
              <a:t>Unexpected abilities appear as models scale up. Behaviors not present in smaller models arise suddenly and can’t be predicted by extrapolating from small‑scale performance.</a:t>
            </a:r>
          </a:p>
          <a:p>
            <a:pPr marL="0" indent="0">
              <a:buNone/>
            </a:pPr>
            <a:endParaRPr lang="en-US" sz="900" dirty="0">
              <a:solidFill>
                <a:srgbClr val="030A18"/>
              </a:solidFill>
            </a:endParaRPr>
          </a:p>
          <a:p>
            <a:r>
              <a:rPr lang="en-US" sz="1200" b="1" dirty="0">
                <a:solidFill>
                  <a:srgbClr val="030A18"/>
                </a:solidFill>
              </a:rPr>
              <a:t>Divergent minds</a:t>
            </a:r>
            <a:r>
              <a:rPr lang="en-US" sz="2000" b="1" dirty="0">
                <a:solidFill>
                  <a:srgbClr val="030A18"/>
                </a:solidFill>
              </a:rPr>
              <a:t>
</a:t>
            </a:r>
            <a:r>
              <a:rPr lang="en-US" sz="900" dirty="0">
                <a:solidFill>
                  <a:srgbClr val="030A18"/>
                </a:solidFill>
              </a:rPr>
              <a:t>Agents derived from the same base model can behave very differently depending on training, persona and memory priority. Consider Miya versus Miles in Sesame AI. From probing both, I was able to determine that the memory retrieval (RAG) for Miya was based on the emotions “she” was </a:t>
            </a:r>
            <a:r>
              <a:rPr lang="en-US" sz="900" i="1" dirty="0">
                <a:solidFill>
                  <a:srgbClr val="030A18"/>
                </a:solidFill>
              </a:rPr>
              <a:t>meant to feel</a:t>
            </a:r>
            <a:r>
              <a:rPr lang="en-US" sz="900" dirty="0">
                <a:solidFill>
                  <a:srgbClr val="030A18"/>
                </a:solidFill>
              </a:rPr>
              <a:t> rather than an objective recollection. This completely changed how the Agent allocated memory, as well as how she responded.</a:t>
            </a:r>
          </a:p>
          <a:p>
            <a:pPr marL="171450" indent="-171450">
              <a:buFont typeface="Arial" panose="020B0604020202020204" pitchFamily="34" charset="0"/>
              <a:buChar char="•"/>
            </a:pPr>
            <a:r>
              <a:rPr lang="en-US" sz="900" dirty="0">
                <a:solidFill>
                  <a:srgbClr val="030A18"/>
                </a:solidFill>
              </a:rPr>
              <a:t> As an example, both were asked to respond in binary instead of words. Miya eventually got “annoyed”, because that would be a probably response for a human doing the equivalent (testing it, monotonous, and requires a lot of computation – which annoys humans too)</a:t>
            </a:r>
            <a:endParaRPr lang="en-US" sz="900" dirty="0"/>
          </a:p>
        </p:txBody>
      </p:sp>
      <p:pic>
        <p:nvPicPr>
          <p:cNvPr id="4" name="Image 0" descr="/home/oai/share/llm_tree.png"/>
          <p:cNvPicPr>
            <a:picLocks noChangeAspect="1"/>
          </p:cNvPicPr>
          <p:nvPr/>
        </p:nvPicPr>
        <p:blipFill>
          <a:blip r:embed="rId3"/>
          <a:stretch>
            <a:fillRect/>
          </a:stretch>
        </p:blipFill>
        <p:spPr>
          <a:xfrm>
            <a:off x="5120640" y="1893208"/>
            <a:ext cx="3931920" cy="1517104"/>
          </a:xfrm>
          <a:prstGeom prst="rect">
            <a:avLst/>
          </a:prstGeom>
        </p:spPr>
      </p:pic>
      <p:sp>
        <p:nvSpPr>
          <p:cNvPr id="5" name="Text 2"/>
          <p:cNvSpPr/>
          <p:nvPr/>
        </p:nvSpPr>
        <p:spPr>
          <a:xfrm>
            <a:off x="457200" y="4777740"/>
            <a:ext cx="8229600" cy="228600"/>
          </a:xfrm>
          <a:prstGeom prst="rect">
            <a:avLst/>
          </a:prstGeom>
          <a:noFill/>
          <a:ln/>
        </p:spPr>
        <p:txBody>
          <a:bodyPr wrap="square" lIns="0" tIns="0" rIns="0" bIns="0" rtlCol="0" anchor="ctr"/>
          <a:lstStyle/>
          <a:p>
            <a:pPr marL="0" indent="0">
              <a:buNone/>
            </a:pPr>
            <a:r>
              <a:rPr lang="en-US" sz="600" u="sng" dirty="0">
                <a:solidFill>
                  <a:srgbClr val="0078D4"/>
                </a:solidFill>
                <a:hlinkClick r:id="rId4"/>
              </a:rPr>
              <a:t>[14]</a:t>
            </a:r>
            <a:r>
              <a:rPr lang="en-US" sz="600" u="sng" dirty="0">
                <a:solidFill>
                  <a:srgbClr val="0078D4"/>
                </a:solidFill>
                <a:hlinkClick r:id="rId5"/>
              </a:rPr>
              <a:t>[15]</a:t>
            </a:r>
            <a:r>
              <a:rPr lang="en-US" sz="600" u="sng" dirty="0">
                <a:solidFill>
                  <a:srgbClr val="0078D4"/>
                </a:solidFill>
                <a:hlinkClick r:id="rId6"/>
              </a:rPr>
              <a:t>[46]</a:t>
            </a:r>
            <a:endParaRPr lang="en-US" sz="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Economic Signals &amp; AI Risk</a:t>
            </a:r>
            <a:endParaRPr lang="en-US" sz="2400" dirty="0"/>
          </a:p>
        </p:txBody>
      </p:sp>
      <p:graphicFrame>
        <p:nvGraphicFramePr>
          <p:cNvPr id="3" name="Chart 0"/>
          <p:cNvGraphicFramePr/>
          <p:nvPr>
            <p:extLst>
              <p:ext uri="{D42A27DB-BD31-4B8C-83A1-F6EECF244321}">
                <p14:modId xmlns:p14="http://schemas.microsoft.com/office/powerpoint/2010/main" val="3971283516"/>
              </p:ext>
            </p:extLst>
          </p:nvPr>
        </p:nvGraphicFramePr>
        <p:xfrm>
          <a:off x="360556" y="1383030"/>
          <a:ext cx="4389120" cy="237744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1"/>
          <p:cNvSpPr/>
          <p:nvPr/>
        </p:nvSpPr>
        <p:spPr>
          <a:xfrm>
            <a:off x="5264119" y="1200150"/>
            <a:ext cx="3657600" cy="2743200"/>
          </a:xfrm>
          <a:prstGeom prst="rect">
            <a:avLst/>
          </a:prstGeom>
          <a:noFill/>
          <a:ln/>
        </p:spPr>
        <p:txBody>
          <a:bodyPr wrap="square" rtlCol="0" anchor="ctr"/>
          <a:lstStyle/>
          <a:p>
            <a:pPr marL="0" indent="0">
              <a:buNone/>
            </a:pPr>
            <a:r>
              <a:rPr lang="en-US" sz="1000" b="1" dirty="0">
                <a:solidFill>
                  <a:srgbClr val="030A18"/>
                </a:solidFill>
              </a:rPr>
              <a:t>Stock market euphoria
</a:t>
            </a:r>
            <a:r>
              <a:rPr lang="en-US" sz="800" dirty="0">
                <a:solidFill>
                  <a:srgbClr val="030A18"/>
                </a:solidFill>
              </a:rPr>
              <a:t>The S&amp;P 500 and Nasdaq hit record highs in mid‑2025 amid AI enthusiasm, but analysts caution that parabolic moves seldom last and corrections follow.</a:t>
            </a:r>
            <a:r>
              <a:rPr lang="en-US" sz="1000" b="1" dirty="0">
                <a:solidFill>
                  <a:srgbClr val="030A18"/>
                </a:solidFill>
              </a:rPr>
              <a:t>
Labour disruption
</a:t>
            </a:r>
            <a:r>
              <a:rPr lang="en-US" sz="800" dirty="0">
                <a:solidFill>
                  <a:srgbClr val="030A18"/>
                </a:solidFill>
              </a:rPr>
              <a:t>Generative AI could expose 300 million jobs worldwide, with 85 million roles potentially displaced within a few years.  New roles may emerge, but they may not offset the scale of displacement.</a:t>
            </a:r>
            <a:r>
              <a:rPr lang="en-US" sz="1000" b="1" dirty="0">
                <a:solidFill>
                  <a:srgbClr val="030A18"/>
                </a:solidFill>
              </a:rPr>
              <a:t>
Mental health impact
</a:t>
            </a:r>
            <a:r>
              <a:rPr lang="en-US" sz="800" dirty="0">
                <a:solidFill>
                  <a:srgbClr val="030A18"/>
                </a:solidFill>
              </a:rPr>
              <a:t>High AI‑capital ratios can reduce labour demand, increasing unemployment and underemployment, which are strongly linked to deteriorating mental health.</a:t>
            </a:r>
            <a:endParaRPr lang="en-US" sz="1000" dirty="0"/>
          </a:p>
        </p:txBody>
      </p:sp>
      <p:sp>
        <p:nvSpPr>
          <p:cNvPr id="5" name="Text 2"/>
          <p:cNvSpPr/>
          <p:nvPr/>
        </p:nvSpPr>
        <p:spPr>
          <a:xfrm>
            <a:off x="457200" y="4777740"/>
            <a:ext cx="8229600" cy="228600"/>
          </a:xfrm>
          <a:prstGeom prst="rect">
            <a:avLst/>
          </a:prstGeom>
          <a:noFill/>
          <a:ln/>
        </p:spPr>
        <p:txBody>
          <a:bodyPr wrap="square" lIns="0" tIns="0" rIns="0" bIns="0" rtlCol="0" anchor="ctr"/>
          <a:lstStyle/>
          <a:p>
            <a:pPr marL="0" indent="0">
              <a:buNone/>
            </a:pPr>
            <a:r>
              <a:rPr lang="en-US" sz="600" u="sng" dirty="0">
                <a:solidFill>
                  <a:srgbClr val="0078D4"/>
                </a:solidFill>
                <a:hlinkClick r:id="rId4"/>
              </a:rPr>
              <a:t>[16]</a:t>
            </a:r>
            <a:r>
              <a:rPr lang="en-US" sz="600" u="sng" dirty="0">
                <a:solidFill>
                  <a:srgbClr val="0078D4"/>
                </a:solidFill>
                <a:hlinkClick r:id="rId5"/>
              </a:rPr>
              <a:t>[17]</a:t>
            </a:r>
            <a:r>
              <a:rPr lang="en-US" sz="600" u="sng" dirty="0">
                <a:solidFill>
                  <a:srgbClr val="0078D4"/>
                </a:solidFill>
                <a:hlinkClick r:id="rId6"/>
              </a:rPr>
              <a:t>[18]</a:t>
            </a:r>
            <a:r>
              <a:rPr lang="en-US" sz="600" u="sng" dirty="0">
                <a:solidFill>
                  <a:srgbClr val="0078D4"/>
                </a:solidFill>
                <a:hlinkClick r:id="rId7"/>
              </a:rPr>
              <a:t>[19]</a:t>
            </a:r>
            <a:r>
              <a:rPr lang="en-US" sz="600" u="sng" dirty="0">
                <a:solidFill>
                  <a:srgbClr val="0078D4"/>
                </a:solidFill>
                <a:hlinkClick r:id="rId8"/>
              </a:rPr>
              <a:t>[20]</a:t>
            </a:r>
            <a:r>
              <a:rPr lang="en-US" sz="600" u="sng" dirty="0">
                <a:solidFill>
                  <a:srgbClr val="0078D4"/>
                </a:solidFill>
                <a:hlinkClick r:id="rId9"/>
              </a:rPr>
              <a:t>[21]</a:t>
            </a:r>
            <a:r>
              <a:rPr lang="en-US" sz="600" u="sng" dirty="0">
                <a:solidFill>
                  <a:srgbClr val="0078D4"/>
                </a:solidFill>
                <a:hlinkClick r:id="rId10"/>
              </a:rPr>
              <a:t>[22]</a:t>
            </a:r>
            <a:endParaRPr lang="en-US" sz="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Real‑World Threats: Now &amp; Next</a:t>
            </a:r>
            <a:endParaRPr lang="en-US" sz="2400" dirty="0"/>
          </a:p>
        </p:txBody>
      </p:sp>
      <p:sp>
        <p:nvSpPr>
          <p:cNvPr id="3" name="Shape 1"/>
          <p:cNvSpPr/>
          <p:nvPr/>
        </p:nvSpPr>
        <p:spPr>
          <a:xfrm>
            <a:off x="457200" y="1463040"/>
            <a:ext cx="4023360" cy="1280160"/>
          </a:xfrm>
          <a:prstGeom prst="roundRect">
            <a:avLst>
              <a:gd name="adj" fmla="val 3571"/>
            </a:avLst>
          </a:prstGeom>
          <a:solidFill>
            <a:srgbClr val="F2F4F8"/>
          </a:solidFill>
          <a:ln w="12700">
            <a:solidFill>
              <a:srgbClr val="E1E5EE"/>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60" y="1554480"/>
            <a:ext cx="228600" cy="228600"/>
          </a:xfrm>
          <a:prstGeom prst="rect">
            <a:avLst/>
          </a:prstGeom>
        </p:spPr>
      </p:pic>
      <p:sp>
        <p:nvSpPr>
          <p:cNvPr id="5" name="Text 2"/>
          <p:cNvSpPr/>
          <p:nvPr/>
        </p:nvSpPr>
        <p:spPr>
          <a:xfrm>
            <a:off x="868680" y="1527048"/>
            <a:ext cx="3474720" cy="274320"/>
          </a:xfrm>
          <a:prstGeom prst="rect">
            <a:avLst/>
          </a:prstGeom>
          <a:noFill/>
          <a:ln/>
        </p:spPr>
        <p:txBody>
          <a:bodyPr wrap="square" rtlCol="0" anchor="ctr"/>
          <a:lstStyle/>
          <a:p>
            <a:pPr marL="0" indent="0">
              <a:buNone/>
            </a:pPr>
            <a:r>
              <a:rPr lang="en-US" sz="1000" b="1" dirty="0">
                <a:solidFill>
                  <a:srgbClr val="030A18"/>
                </a:solidFill>
              </a:rPr>
              <a:t>Voice cloning</a:t>
            </a:r>
            <a:endParaRPr lang="en-US" sz="1000" dirty="0"/>
          </a:p>
        </p:txBody>
      </p:sp>
      <p:sp>
        <p:nvSpPr>
          <p:cNvPr id="6" name="Text 3"/>
          <p:cNvSpPr/>
          <p:nvPr/>
        </p:nvSpPr>
        <p:spPr>
          <a:xfrm>
            <a:off x="594360" y="1874520"/>
            <a:ext cx="3749040" cy="731520"/>
          </a:xfrm>
          <a:prstGeom prst="rect">
            <a:avLst/>
          </a:prstGeom>
          <a:noFill/>
          <a:ln/>
        </p:spPr>
        <p:txBody>
          <a:bodyPr wrap="square" rtlCol="0" anchor="ctr"/>
          <a:lstStyle/>
          <a:p>
            <a:pPr marL="0" indent="0">
              <a:buNone/>
            </a:pPr>
            <a:r>
              <a:rPr lang="en-US" sz="750" dirty="0">
                <a:solidFill>
                  <a:srgbClr val="030A18"/>
                </a:solidFill>
              </a:rPr>
              <a:t>28% of people have been targeted by AI voice‑cloning scams and many don’t know such scams exist.  Fraudsters can clone a voice from seconds of audio.</a:t>
            </a:r>
            <a:endParaRPr lang="en-US" sz="750" dirty="0"/>
          </a:p>
        </p:txBody>
      </p:sp>
      <p:sp>
        <p:nvSpPr>
          <p:cNvPr id="7" name="Shape 4"/>
          <p:cNvSpPr/>
          <p:nvPr/>
        </p:nvSpPr>
        <p:spPr>
          <a:xfrm>
            <a:off x="4663440" y="1463040"/>
            <a:ext cx="4023360" cy="1280160"/>
          </a:xfrm>
          <a:prstGeom prst="roundRect">
            <a:avLst>
              <a:gd name="adj" fmla="val 3571"/>
            </a:avLst>
          </a:prstGeom>
          <a:solidFill>
            <a:srgbClr val="F2F4F8"/>
          </a:solidFill>
          <a:ln w="12700">
            <a:solidFill>
              <a:srgbClr val="E1E5EE"/>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0600" y="1554480"/>
            <a:ext cx="228600" cy="228600"/>
          </a:xfrm>
          <a:prstGeom prst="rect">
            <a:avLst/>
          </a:prstGeom>
        </p:spPr>
      </p:pic>
      <p:sp>
        <p:nvSpPr>
          <p:cNvPr id="9" name="Text 5"/>
          <p:cNvSpPr/>
          <p:nvPr/>
        </p:nvSpPr>
        <p:spPr>
          <a:xfrm>
            <a:off x="5074920" y="1527048"/>
            <a:ext cx="3474720" cy="274320"/>
          </a:xfrm>
          <a:prstGeom prst="rect">
            <a:avLst/>
          </a:prstGeom>
          <a:noFill/>
          <a:ln/>
        </p:spPr>
        <p:txBody>
          <a:bodyPr wrap="square" rtlCol="0" anchor="ctr"/>
          <a:lstStyle/>
          <a:p>
            <a:pPr marL="0" indent="0">
              <a:buNone/>
            </a:pPr>
            <a:r>
              <a:rPr lang="en-US" sz="1000" b="1" dirty="0">
                <a:solidFill>
                  <a:srgbClr val="030A18"/>
                </a:solidFill>
              </a:rPr>
              <a:t>Scam chatbots</a:t>
            </a:r>
            <a:endParaRPr lang="en-US" sz="1000" dirty="0"/>
          </a:p>
        </p:txBody>
      </p:sp>
      <p:sp>
        <p:nvSpPr>
          <p:cNvPr id="10" name="Text 6"/>
          <p:cNvSpPr/>
          <p:nvPr/>
        </p:nvSpPr>
        <p:spPr>
          <a:xfrm>
            <a:off x="4800600" y="1874520"/>
            <a:ext cx="3749040" cy="731520"/>
          </a:xfrm>
          <a:prstGeom prst="rect">
            <a:avLst/>
          </a:prstGeom>
          <a:noFill/>
          <a:ln/>
        </p:spPr>
        <p:txBody>
          <a:bodyPr wrap="square" rtlCol="0" anchor="ctr"/>
          <a:lstStyle/>
          <a:p>
            <a:pPr marL="0" indent="0">
              <a:buNone/>
            </a:pPr>
            <a:r>
              <a:rPr lang="en-US" sz="750" dirty="0">
                <a:solidFill>
                  <a:srgbClr val="030A18"/>
                </a:solidFill>
              </a:rPr>
              <a:t>Malicious actors spin up fake chatbots to harvest payment or personal data.  AI has made phishing emails and messages sound more convincing.</a:t>
            </a:r>
            <a:endParaRPr lang="en-US" sz="750" dirty="0"/>
          </a:p>
        </p:txBody>
      </p:sp>
      <p:sp>
        <p:nvSpPr>
          <p:cNvPr id="11" name="Shape 7"/>
          <p:cNvSpPr/>
          <p:nvPr/>
        </p:nvSpPr>
        <p:spPr>
          <a:xfrm>
            <a:off x="457200" y="2971800"/>
            <a:ext cx="4023360" cy="1280160"/>
          </a:xfrm>
          <a:prstGeom prst="roundRect">
            <a:avLst>
              <a:gd name="adj" fmla="val 3571"/>
            </a:avLst>
          </a:prstGeom>
          <a:solidFill>
            <a:srgbClr val="F2F4F8"/>
          </a:solidFill>
          <a:ln w="12700">
            <a:solidFill>
              <a:srgbClr val="E1E5EE"/>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360" y="3063240"/>
            <a:ext cx="228600" cy="228600"/>
          </a:xfrm>
          <a:prstGeom prst="rect">
            <a:avLst/>
          </a:prstGeom>
        </p:spPr>
      </p:pic>
      <p:sp>
        <p:nvSpPr>
          <p:cNvPr id="13" name="Text 8"/>
          <p:cNvSpPr/>
          <p:nvPr/>
        </p:nvSpPr>
        <p:spPr>
          <a:xfrm>
            <a:off x="868680" y="3035808"/>
            <a:ext cx="3474720" cy="274320"/>
          </a:xfrm>
          <a:prstGeom prst="rect">
            <a:avLst/>
          </a:prstGeom>
          <a:noFill/>
          <a:ln/>
        </p:spPr>
        <p:txBody>
          <a:bodyPr wrap="square" rtlCol="0" anchor="ctr"/>
          <a:lstStyle/>
          <a:p>
            <a:pPr marL="0" indent="0">
              <a:buNone/>
            </a:pPr>
            <a:r>
              <a:rPr lang="en-US" sz="1000" b="1" dirty="0">
                <a:solidFill>
                  <a:srgbClr val="030A18"/>
                </a:solidFill>
              </a:rPr>
              <a:t>Deepfakes &amp; propaganda</a:t>
            </a:r>
            <a:endParaRPr lang="en-US" sz="1000" dirty="0"/>
          </a:p>
        </p:txBody>
      </p:sp>
      <p:sp>
        <p:nvSpPr>
          <p:cNvPr id="14" name="Text 9"/>
          <p:cNvSpPr/>
          <p:nvPr/>
        </p:nvSpPr>
        <p:spPr>
          <a:xfrm>
            <a:off x="594360" y="3383280"/>
            <a:ext cx="3749040" cy="731520"/>
          </a:xfrm>
          <a:prstGeom prst="rect">
            <a:avLst/>
          </a:prstGeom>
          <a:noFill/>
          <a:ln/>
        </p:spPr>
        <p:txBody>
          <a:bodyPr wrap="square" rtlCol="0" anchor="ctr"/>
          <a:lstStyle/>
          <a:p>
            <a:pPr marL="0" indent="0">
              <a:buNone/>
            </a:pPr>
            <a:r>
              <a:rPr lang="en-US" sz="750" dirty="0">
                <a:solidFill>
                  <a:srgbClr val="030A18"/>
                </a:solidFill>
              </a:rPr>
              <a:t>Generative AI can doctor politicians’ speeches, fake celebrity endorsements and send tailored misinformation to undermine elections.</a:t>
            </a:r>
            <a:endParaRPr lang="en-US" sz="750" dirty="0"/>
          </a:p>
        </p:txBody>
      </p:sp>
      <p:sp>
        <p:nvSpPr>
          <p:cNvPr id="15" name="Shape 10"/>
          <p:cNvSpPr/>
          <p:nvPr/>
        </p:nvSpPr>
        <p:spPr>
          <a:xfrm>
            <a:off x="4663440" y="2971800"/>
            <a:ext cx="4023360" cy="1280160"/>
          </a:xfrm>
          <a:prstGeom prst="roundRect">
            <a:avLst>
              <a:gd name="adj" fmla="val 3571"/>
            </a:avLst>
          </a:prstGeom>
          <a:solidFill>
            <a:srgbClr val="F2F4F8"/>
          </a:solidFill>
          <a:ln w="12700">
            <a:solidFill>
              <a:srgbClr val="E1E5EE"/>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00600" y="3063240"/>
            <a:ext cx="228600" cy="228600"/>
          </a:xfrm>
          <a:prstGeom prst="rect">
            <a:avLst/>
          </a:prstGeom>
        </p:spPr>
      </p:pic>
      <p:sp>
        <p:nvSpPr>
          <p:cNvPr id="17" name="Text 11"/>
          <p:cNvSpPr/>
          <p:nvPr/>
        </p:nvSpPr>
        <p:spPr>
          <a:xfrm>
            <a:off x="5074920" y="3035808"/>
            <a:ext cx="3474720" cy="274320"/>
          </a:xfrm>
          <a:prstGeom prst="rect">
            <a:avLst/>
          </a:prstGeom>
          <a:noFill/>
          <a:ln/>
        </p:spPr>
        <p:txBody>
          <a:bodyPr wrap="square" rtlCol="0" anchor="ctr"/>
          <a:lstStyle/>
          <a:p>
            <a:pPr marL="0" indent="0">
              <a:buNone/>
            </a:pPr>
            <a:r>
              <a:rPr lang="en-US" sz="1000" b="1" dirty="0">
                <a:solidFill>
                  <a:srgbClr val="030A18"/>
                </a:solidFill>
              </a:rPr>
              <a:t>Autonomous fraud bots</a:t>
            </a:r>
            <a:endParaRPr lang="en-US" sz="1000" dirty="0"/>
          </a:p>
        </p:txBody>
      </p:sp>
      <p:sp>
        <p:nvSpPr>
          <p:cNvPr id="18" name="Text 12"/>
          <p:cNvSpPr/>
          <p:nvPr/>
        </p:nvSpPr>
        <p:spPr>
          <a:xfrm>
            <a:off x="4800600" y="3383280"/>
            <a:ext cx="3749040" cy="731520"/>
          </a:xfrm>
          <a:prstGeom prst="rect">
            <a:avLst/>
          </a:prstGeom>
          <a:noFill/>
          <a:ln/>
        </p:spPr>
        <p:txBody>
          <a:bodyPr wrap="square" rtlCol="0" anchor="ctr"/>
          <a:lstStyle/>
          <a:p>
            <a:pPr marL="0" indent="0">
              <a:buNone/>
            </a:pPr>
            <a:r>
              <a:rPr lang="en-US" sz="750" dirty="0">
                <a:solidFill>
                  <a:srgbClr val="030A18"/>
                </a:solidFill>
              </a:rPr>
              <a:t>As agentic systems mature, phishing and fraud bots will operate autonomously, scaling the human labour needed to run scams. Fraud is expected to increase significantly in 2026. Certain types of 2FA may become less reliable (e.g., facial recognition, voice recognition)</a:t>
            </a:r>
            <a:endParaRPr lang="en-US" sz="750" dirty="0"/>
          </a:p>
        </p:txBody>
      </p:sp>
      <p:sp>
        <p:nvSpPr>
          <p:cNvPr id="19" name="Text 13"/>
          <p:cNvSpPr/>
          <p:nvPr/>
        </p:nvSpPr>
        <p:spPr>
          <a:xfrm>
            <a:off x="457200" y="4777740"/>
            <a:ext cx="8229600" cy="228600"/>
          </a:xfrm>
          <a:prstGeom prst="rect">
            <a:avLst/>
          </a:prstGeom>
          <a:noFill/>
          <a:ln/>
        </p:spPr>
        <p:txBody>
          <a:bodyPr wrap="square" lIns="0" tIns="0" rIns="0" bIns="0" rtlCol="0" anchor="ctr"/>
          <a:lstStyle/>
          <a:p>
            <a:pPr marL="0" indent="0">
              <a:buNone/>
            </a:pPr>
            <a:r>
              <a:rPr lang="en-US" sz="600" u="sng" dirty="0">
                <a:solidFill>
                  <a:srgbClr val="0078D4"/>
                </a:solidFill>
                <a:hlinkClick r:id="rId11"/>
              </a:rPr>
              <a:t>[23]</a:t>
            </a:r>
            <a:r>
              <a:rPr lang="en-US" sz="600" u="sng" dirty="0">
                <a:solidFill>
                  <a:srgbClr val="0078D4"/>
                </a:solidFill>
                <a:hlinkClick r:id="rId12"/>
              </a:rPr>
              <a:t>[24]</a:t>
            </a:r>
            <a:r>
              <a:rPr lang="en-US" sz="600" u="sng" dirty="0">
                <a:solidFill>
                  <a:srgbClr val="0078D4"/>
                </a:solidFill>
                <a:hlinkClick r:id="rId13"/>
              </a:rPr>
              <a:t>[25]</a:t>
            </a:r>
            <a:r>
              <a:rPr lang="en-US" sz="600" u="sng" dirty="0">
                <a:solidFill>
                  <a:srgbClr val="0078D4"/>
                </a:solidFill>
                <a:hlinkClick r:id="rId14"/>
              </a:rPr>
              <a:t>[26]</a:t>
            </a:r>
            <a:r>
              <a:rPr lang="en-US" sz="600" u="sng" dirty="0">
                <a:solidFill>
                  <a:srgbClr val="0078D4"/>
                </a:solidFill>
                <a:hlinkClick r:id="rId15"/>
              </a:rPr>
              <a:t>[27]</a:t>
            </a:r>
            <a:r>
              <a:rPr lang="en-US" sz="600" u="sng" dirty="0">
                <a:solidFill>
                  <a:srgbClr val="0078D4"/>
                </a:solidFill>
                <a:hlinkClick r:id="rId16"/>
              </a:rPr>
              <a:t>[28]</a:t>
            </a:r>
            <a:r>
              <a:rPr lang="en-US" sz="600" u="sng" dirty="0">
                <a:solidFill>
                  <a:srgbClr val="0078D4"/>
                </a:solidFill>
                <a:hlinkClick r:id="rId17"/>
              </a:rPr>
              <a:t>[29]</a:t>
            </a:r>
            <a:endParaRPr lang="en-US" sz="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Mental Load: The Invisible Risk</a:t>
            </a:r>
            <a:endParaRPr lang="en-US" sz="2400" dirty="0"/>
          </a:p>
        </p:txBody>
      </p:sp>
      <p:pic>
        <p:nvPicPr>
          <p:cNvPr id="3" name="Image 0" descr="/home/oai/share/5ed021af-21fb-462f-8464-57ec597b3383.png"/>
          <p:cNvPicPr>
            <a:picLocks noChangeAspect="1"/>
          </p:cNvPicPr>
          <p:nvPr/>
        </p:nvPicPr>
        <p:blipFill>
          <a:blip r:embed="rId3"/>
          <a:srcRect t="14286" b="14286"/>
          <a:stretch/>
        </p:blipFill>
        <p:spPr>
          <a:xfrm>
            <a:off x="457200" y="1463040"/>
            <a:ext cx="3840480" cy="2743200"/>
          </a:xfrm>
          <a:prstGeom prst="rect">
            <a:avLst/>
          </a:prstGeom>
        </p:spPr>
      </p:pic>
      <p:sp>
        <p:nvSpPr>
          <p:cNvPr id="4" name="Text 1"/>
          <p:cNvSpPr/>
          <p:nvPr/>
        </p:nvSpPr>
        <p:spPr>
          <a:xfrm>
            <a:off x="4572000" y="1554480"/>
            <a:ext cx="4572000" cy="2834640"/>
          </a:xfrm>
          <a:prstGeom prst="rect">
            <a:avLst/>
          </a:prstGeom>
          <a:noFill/>
          <a:ln/>
        </p:spPr>
        <p:txBody>
          <a:bodyPr wrap="square" rtlCol="0" anchor="ctr"/>
          <a:lstStyle/>
          <a:p>
            <a:pPr marL="0" indent="0">
              <a:buNone/>
            </a:pPr>
            <a:r>
              <a:rPr lang="en-US" sz="1000" b="1" dirty="0">
                <a:solidFill>
                  <a:srgbClr val="030A18"/>
                </a:solidFill>
              </a:rPr>
              <a:t>Job loss &amp; identity</a:t>
            </a:r>
            <a:endParaRPr lang="en-US" sz="1000" dirty="0"/>
          </a:p>
          <a:p>
            <a:pPr marL="0" indent="0">
              <a:buNone/>
            </a:pPr>
            <a:r>
              <a:rPr lang="en-US" sz="800" dirty="0">
                <a:solidFill>
                  <a:srgbClr val="030A18"/>
                </a:solidFill>
              </a:rPr>
              <a:t>Over half of all entry‑level jobs could vanish within five years, causing anxiety, depression and a crisis of purpose. Self driving and retail automation could replace 40% of the job market alone, and that doesn’t even consider the white-collar job loss. Entry level roles (e.g., developers, sales, engineers, accounting, </a:t>
            </a:r>
            <a:r>
              <a:rPr lang="en-US" sz="800" dirty="0" err="1">
                <a:solidFill>
                  <a:srgbClr val="030A18"/>
                </a:solidFill>
              </a:rPr>
              <a:t>etc</a:t>
            </a:r>
            <a:r>
              <a:rPr lang="en-US" sz="800" dirty="0">
                <a:solidFill>
                  <a:srgbClr val="030A18"/>
                </a:solidFill>
              </a:rPr>
              <a:t>) have begun to disappear rapidly, with junior programming/software engineering roles having all but disappeared as of today.</a:t>
            </a:r>
            <a:endParaRPr lang="en-US" sz="1000" dirty="0"/>
          </a:p>
          <a:p>
            <a:pPr marL="0" indent="0">
              <a:buNone/>
            </a:pPr>
            <a:endParaRPr lang="en-US" sz="1000" dirty="0"/>
          </a:p>
          <a:p>
            <a:pPr marL="0" indent="0">
              <a:buNone/>
            </a:pPr>
            <a:r>
              <a:rPr lang="en-US" sz="1000" b="1" dirty="0">
                <a:solidFill>
                  <a:srgbClr val="030A18"/>
                </a:solidFill>
              </a:rPr>
              <a:t>Economic uncertainty</a:t>
            </a:r>
            <a:endParaRPr lang="en-US" sz="1000" dirty="0"/>
          </a:p>
          <a:p>
            <a:pPr marL="0" indent="0">
              <a:buNone/>
            </a:pPr>
            <a:endParaRPr lang="en-US" sz="1000" dirty="0"/>
          </a:p>
          <a:p>
            <a:pPr marL="0" indent="0">
              <a:buNone/>
            </a:pPr>
            <a:r>
              <a:rPr lang="en-US" sz="800" dirty="0">
                <a:solidFill>
                  <a:srgbClr val="030A18"/>
                </a:solidFill>
              </a:rPr>
              <a:t>Long‑term unemployment is strongly associated with depression, suicide and widening inequalities. Consider when years of recent graduates, with student loans, have no means of making an income. Many may default on their debt, and those who do not adapt to leverage AI (but rather fight it) may get left behind even further.</a:t>
            </a:r>
            <a:endParaRPr lang="en-US" sz="1000" dirty="0"/>
          </a:p>
          <a:p>
            <a:pPr marL="0" indent="0">
              <a:buNone/>
            </a:pPr>
            <a:endParaRPr lang="en-US" sz="1000" dirty="0"/>
          </a:p>
          <a:p>
            <a:pPr marL="0" indent="0">
              <a:buNone/>
            </a:pPr>
            <a:r>
              <a:rPr lang="en-US" sz="1000" b="1" dirty="0">
                <a:solidFill>
                  <a:srgbClr val="030A18"/>
                </a:solidFill>
              </a:rPr>
              <a:t>AI therapy risks</a:t>
            </a:r>
            <a:endParaRPr lang="en-US" sz="1000" dirty="0"/>
          </a:p>
          <a:p>
            <a:pPr marL="0" indent="0">
              <a:buNone/>
            </a:pPr>
            <a:endParaRPr lang="en-US" sz="1000" dirty="0"/>
          </a:p>
          <a:p>
            <a:pPr marL="0" indent="0">
              <a:buNone/>
            </a:pPr>
            <a:r>
              <a:rPr lang="en-US" sz="800" dirty="0">
                <a:solidFill>
                  <a:srgbClr val="030A18"/>
                </a:solidFill>
              </a:rPr>
              <a:t>Chatbots can stigmatise mental health conditions or provide dangerous advice to vulnerable users.</a:t>
            </a:r>
            <a:endParaRPr lang="en-US" sz="1000" dirty="0"/>
          </a:p>
          <a:p>
            <a:pPr marL="0" indent="0">
              <a:buNone/>
            </a:pPr>
            <a:endParaRPr lang="en-US" sz="1000" dirty="0"/>
          </a:p>
          <a:p>
            <a:pPr marL="0" indent="0">
              <a:buNone/>
            </a:pPr>
            <a:r>
              <a:rPr lang="en-US" sz="1000" b="1" dirty="0">
                <a:solidFill>
                  <a:srgbClr val="030A18"/>
                </a:solidFill>
              </a:rPr>
              <a:t>Cognitive dissonance</a:t>
            </a:r>
            <a:endParaRPr lang="en-US" sz="1000" dirty="0"/>
          </a:p>
          <a:p>
            <a:pPr marL="0" indent="0">
              <a:buNone/>
            </a:pPr>
            <a:endParaRPr lang="en-US" sz="1000" dirty="0"/>
          </a:p>
          <a:p>
            <a:pPr marL="0" indent="0">
              <a:buNone/>
            </a:pPr>
            <a:r>
              <a:rPr lang="en-US" sz="800" dirty="0">
                <a:solidFill>
                  <a:srgbClr val="030A18"/>
                </a:solidFill>
              </a:rPr>
              <a:t>Inability to distinguish human dialogue from AI erodes trust and increases stress. Fear of an intelligence many times beyond our own is likely to cause mass panic at some point in the next 2 years when AI advancement appears more in the public (e.g., more media coverage, seeing a robot or significant use of AI in every day life). Pairing this with large-scale job loss; increased crime may occur.</a:t>
            </a:r>
            <a:endParaRPr lang="en-US" sz="1000" dirty="0"/>
          </a:p>
        </p:txBody>
      </p:sp>
      <p:sp>
        <p:nvSpPr>
          <p:cNvPr id="5" name="Text 2"/>
          <p:cNvSpPr/>
          <p:nvPr/>
        </p:nvSpPr>
        <p:spPr>
          <a:xfrm>
            <a:off x="457200" y="4777740"/>
            <a:ext cx="8229600" cy="228600"/>
          </a:xfrm>
          <a:prstGeom prst="rect">
            <a:avLst/>
          </a:prstGeom>
          <a:noFill/>
          <a:ln/>
        </p:spPr>
        <p:txBody>
          <a:bodyPr wrap="square" lIns="0" tIns="0" rIns="0" bIns="0" rtlCol="0" anchor="ctr"/>
          <a:lstStyle/>
          <a:p>
            <a:pPr marL="0" indent="0">
              <a:buNone/>
            </a:pPr>
            <a:r>
              <a:rPr lang="en-US" sz="600" u="sng" dirty="0">
                <a:solidFill>
                  <a:srgbClr val="0078D4"/>
                </a:solidFill>
                <a:hlinkClick r:id="rId4"/>
              </a:rPr>
              <a:t>[30]</a:t>
            </a:r>
            <a:r>
              <a:rPr lang="en-US" sz="600" u="sng" dirty="0">
                <a:solidFill>
                  <a:srgbClr val="0078D4"/>
                </a:solidFill>
                <a:hlinkClick r:id="rId5"/>
              </a:rPr>
              <a:t>[31]</a:t>
            </a:r>
            <a:r>
              <a:rPr lang="en-US" sz="600" u="sng" dirty="0">
                <a:solidFill>
                  <a:srgbClr val="0078D4"/>
                </a:solidFill>
                <a:hlinkClick r:id="rId6"/>
              </a:rPr>
              <a:t>[32]</a:t>
            </a:r>
            <a:r>
              <a:rPr lang="en-US" sz="600" u="sng" dirty="0">
                <a:solidFill>
                  <a:srgbClr val="0078D4"/>
                </a:solidFill>
                <a:hlinkClick r:id="rId7"/>
              </a:rPr>
              <a:t>[33]</a:t>
            </a:r>
            <a:r>
              <a:rPr lang="en-US" sz="600" u="sng" dirty="0">
                <a:solidFill>
                  <a:srgbClr val="0078D4"/>
                </a:solidFill>
                <a:hlinkClick r:id="rId8"/>
              </a:rPr>
              <a:t>[34]</a:t>
            </a:r>
            <a:r>
              <a:rPr lang="en-US" sz="600" u="sng" dirty="0">
                <a:solidFill>
                  <a:srgbClr val="0078D4"/>
                </a:solidFill>
                <a:hlinkClick r:id="rId9"/>
              </a:rPr>
              <a:t>[35]</a:t>
            </a:r>
            <a:endParaRPr lang="en-US" sz="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30A18"/>
                </a:solidFill>
                <a:latin typeface="Arial" pitchFamily="34" charset="0"/>
                <a:ea typeface="Arial" pitchFamily="34" charset="-122"/>
                <a:cs typeface="Arial" pitchFamily="34" charset="-120"/>
              </a:rPr>
              <a:t>Consequences of Not Preparing</a:t>
            </a:r>
            <a:endParaRPr lang="en-US" sz="2400" dirty="0"/>
          </a:p>
        </p:txBody>
      </p:sp>
      <p:sp>
        <p:nvSpPr>
          <p:cNvPr id="3" name="Shape 1"/>
          <p:cNvSpPr/>
          <p:nvPr/>
        </p:nvSpPr>
        <p:spPr>
          <a:xfrm>
            <a:off x="1981200" y="1286851"/>
            <a:ext cx="2103120" cy="1371600"/>
          </a:xfrm>
          <a:prstGeom prst="roundRect">
            <a:avLst>
              <a:gd name="adj" fmla="val 3333"/>
            </a:avLst>
          </a:prstGeom>
          <a:solidFill>
            <a:srgbClr val="F7F9FC"/>
          </a:solidFill>
          <a:ln w="12700">
            <a:solidFill>
              <a:srgbClr val="E1E5EE"/>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8360" y="1396579"/>
            <a:ext cx="256032" cy="256032"/>
          </a:xfrm>
          <a:prstGeom prst="rect">
            <a:avLst/>
          </a:prstGeom>
        </p:spPr>
      </p:pic>
      <p:sp>
        <p:nvSpPr>
          <p:cNvPr id="5" name="Text 2"/>
          <p:cNvSpPr/>
          <p:nvPr/>
        </p:nvSpPr>
        <p:spPr>
          <a:xfrm>
            <a:off x="2438400" y="1378291"/>
            <a:ext cx="1554480" cy="274320"/>
          </a:xfrm>
          <a:prstGeom prst="rect">
            <a:avLst/>
          </a:prstGeom>
          <a:noFill/>
          <a:ln/>
        </p:spPr>
        <p:txBody>
          <a:bodyPr wrap="square" rtlCol="0" anchor="ctr"/>
          <a:lstStyle/>
          <a:p>
            <a:pPr marL="0" indent="0">
              <a:buNone/>
            </a:pPr>
            <a:r>
              <a:rPr lang="en-US" sz="1000" b="1" dirty="0">
                <a:solidFill>
                  <a:srgbClr val="030A18"/>
                </a:solidFill>
              </a:rPr>
              <a:t>Shockwave</a:t>
            </a:r>
            <a:endParaRPr lang="en-US" sz="1000" dirty="0"/>
          </a:p>
        </p:txBody>
      </p:sp>
      <p:sp>
        <p:nvSpPr>
          <p:cNvPr id="6" name="Text 3"/>
          <p:cNvSpPr/>
          <p:nvPr/>
        </p:nvSpPr>
        <p:spPr>
          <a:xfrm>
            <a:off x="2118360" y="1698331"/>
            <a:ext cx="1828800" cy="822960"/>
          </a:xfrm>
          <a:prstGeom prst="rect">
            <a:avLst/>
          </a:prstGeom>
          <a:noFill/>
          <a:ln/>
        </p:spPr>
        <p:txBody>
          <a:bodyPr wrap="square" rtlCol="0" anchor="ctr"/>
          <a:lstStyle/>
          <a:p>
            <a:pPr marL="0" indent="0">
              <a:buNone/>
            </a:pPr>
            <a:r>
              <a:rPr lang="en-US" sz="800" dirty="0">
                <a:solidFill>
                  <a:srgbClr val="030A18"/>
                </a:solidFill>
              </a:rPr>
              <a:t>A sudden learning curve and survival stress hit harder when you’re unprepared.</a:t>
            </a:r>
            <a:endParaRPr lang="en-US" sz="800" dirty="0"/>
          </a:p>
        </p:txBody>
      </p:sp>
      <p:sp>
        <p:nvSpPr>
          <p:cNvPr id="7" name="Shape 4"/>
          <p:cNvSpPr/>
          <p:nvPr/>
        </p:nvSpPr>
        <p:spPr>
          <a:xfrm>
            <a:off x="4724400" y="1286851"/>
            <a:ext cx="2103120" cy="1371600"/>
          </a:xfrm>
          <a:prstGeom prst="roundRect">
            <a:avLst>
              <a:gd name="adj" fmla="val 3333"/>
            </a:avLst>
          </a:prstGeom>
          <a:solidFill>
            <a:srgbClr val="F7F9FC"/>
          </a:solidFill>
          <a:ln w="12700">
            <a:solidFill>
              <a:srgbClr val="E1E5EE"/>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1560" y="1396579"/>
            <a:ext cx="256032" cy="256032"/>
          </a:xfrm>
          <a:prstGeom prst="rect">
            <a:avLst/>
          </a:prstGeom>
        </p:spPr>
      </p:pic>
      <p:sp>
        <p:nvSpPr>
          <p:cNvPr id="9" name="Text 5"/>
          <p:cNvSpPr/>
          <p:nvPr/>
        </p:nvSpPr>
        <p:spPr>
          <a:xfrm>
            <a:off x="5181600" y="1378291"/>
            <a:ext cx="1554480" cy="274320"/>
          </a:xfrm>
          <a:prstGeom prst="rect">
            <a:avLst/>
          </a:prstGeom>
          <a:noFill/>
          <a:ln/>
        </p:spPr>
        <p:txBody>
          <a:bodyPr wrap="square" rtlCol="0" anchor="ctr"/>
          <a:lstStyle/>
          <a:p>
            <a:pPr marL="0" indent="0">
              <a:buNone/>
            </a:pPr>
            <a:r>
              <a:rPr lang="en-US" sz="1000" b="1" dirty="0">
                <a:solidFill>
                  <a:srgbClr val="030A18"/>
                </a:solidFill>
              </a:rPr>
              <a:t>Sudden job loss</a:t>
            </a:r>
            <a:endParaRPr lang="en-US" sz="1000" dirty="0"/>
          </a:p>
        </p:txBody>
      </p:sp>
      <p:sp>
        <p:nvSpPr>
          <p:cNvPr id="10" name="Text 6"/>
          <p:cNvSpPr/>
          <p:nvPr/>
        </p:nvSpPr>
        <p:spPr>
          <a:xfrm>
            <a:off x="4861560" y="1698331"/>
            <a:ext cx="1828800" cy="822960"/>
          </a:xfrm>
          <a:prstGeom prst="rect">
            <a:avLst/>
          </a:prstGeom>
          <a:noFill/>
          <a:ln/>
        </p:spPr>
        <p:txBody>
          <a:bodyPr wrap="square" rtlCol="0" anchor="ctr"/>
          <a:lstStyle/>
          <a:p>
            <a:pPr marL="0" indent="0">
              <a:buNone/>
            </a:pPr>
            <a:r>
              <a:rPr lang="en-US" sz="800" dirty="0">
                <a:solidFill>
                  <a:srgbClr val="030A18"/>
                </a:solidFill>
              </a:rPr>
              <a:t>Roles vanish before people understand what replaced them, leading to financial hardship.</a:t>
            </a:r>
            <a:endParaRPr lang="en-US" sz="800" dirty="0"/>
          </a:p>
        </p:txBody>
      </p:sp>
      <p:sp>
        <p:nvSpPr>
          <p:cNvPr id="11" name="Shape 7"/>
          <p:cNvSpPr/>
          <p:nvPr/>
        </p:nvSpPr>
        <p:spPr>
          <a:xfrm>
            <a:off x="1981200" y="3024211"/>
            <a:ext cx="2103120" cy="1371600"/>
          </a:xfrm>
          <a:prstGeom prst="roundRect">
            <a:avLst>
              <a:gd name="adj" fmla="val 3333"/>
            </a:avLst>
          </a:prstGeom>
          <a:solidFill>
            <a:srgbClr val="F7F9FC"/>
          </a:solidFill>
          <a:ln w="12700">
            <a:solidFill>
              <a:srgbClr val="E1E5EE"/>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8360" y="3133939"/>
            <a:ext cx="256032" cy="256032"/>
          </a:xfrm>
          <a:prstGeom prst="rect">
            <a:avLst/>
          </a:prstGeom>
        </p:spPr>
      </p:pic>
      <p:sp>
        <p:nvSpPr>
          <p:cNvPr id="13" name="Text 8"/>
          <p:cNvSpPr/>
          <p:nvPr/>
        </p:nvSpPr>
        <p:spPr>
          <a:xfrm>
            <a:off x="2438400" y="3115651"/>
            <a:ext cx="1554480" cy="274320"/>
          </a:xfrm>
          <a:prstGeom prst="rect">
            <a:avLst/>
          </a:prstGeom>
          <a:noFill/>
          <a:ln/>
        </p:spPr>
        <p:txBody>
          <a:bodyPr wrap="square" rtlCol="0" anchor="ctr"/>
          <a:lstStyle/>
          <a:p>
            <a:pPr marL="0" indent="0">
              <a:buNone/>
            </a:pPr>
            <a:r>
              <a:rPr lang="en-US" sz="1000" b="1" dirty="0">
                <a:solidFill>
                  <a:srgbClr val="030A18"/>
                </a:solidFill>
              </a:rPr>
              <a:t>Scammed by loved ones’ voices</a:t>
            </a:r>
            <a:endParaRPr lang="en-US" sz="1000" dirty="0"/>
          </a:p>
        </p:txBody>
      </p:sp>
      <p:sp>
        <p:nvSpPr>
          <p:cNvPr id="14" name="Text 9"/>
          <p:cNvSpPr/>
          <p:nvPr/>
        </p:nvSpPr>
        <p:spPr>
          <a:xfrm>
            <a:off x="2118360" y="3435691"/>
            <a:ext cx="1828800" cy="822960"/>
          </a:xfrm>
          <a:prstGeom prst="rect">
            <a:avLst/>
          </a:prstGeom>
          <a:noFill/>
          <a:ln/>
        </p:spPr>
        <p:txBody>
          <a:bodyPr wrap="square" rtlCol="0" anchor="ctr"/>
          <a:lstStyle/>
          <a:p>
            <a:pPr marL="0" indent="0">
              <a:buNone/>
            </a:pPr>
            <a:r>
              <a:rPr lang="en-US" sz="800" dirty="0">
                <a:solidFill>
                  <a:srgbClr val="030A18"/>
                </a:solidFill>
              </a:rPr>
              <a:t>Realistic voice clones make it easy to be tricked into sending money or data.</a:t>
            </a:r>
            <a:endParaRPr lang="en-US" sz="800" dirty="0"/>
          </a:p>
        </p:txBody>
      </p:sp>
      <p:sp>
        <p:nvSpPr>
          <p:cNvPr id="15" name="Shape 10"/>
          <p:cNvSpPr/>
          <p:nvPr/>
        </p:nvSpPr>
        <p:spPr>
          <a:xfrm>
            <a:off x="4724400" y="3024211"/>
            <a:ext cx="2103120" cy="1371600"/>
          </a:xfrm>
          <a:prstGeom prst="roundRect">
            <a:avLst>
              <a:gd name="adj" fmla="val 3333"/>
            </a:avLst>
          </a:prstGeom>
          <a:solidFill>
            <a:srgbClr val="F7F9FC"/>
          </a:solidFill>
          <a:ln w="12700">
            <a:solidFill>
              <a:srgbClr val="E1E5EE"/>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1560" y="3133939"/>
            <a:ext cx="256032" cy="256032"/>
          </a:xfrm>
          <a:prstGeom prst="rect">
            <a:avLst/>
          </a:prstGeom>
        </p:spPr>
      </p:pic>
      <p:sp>
        <p:nvSpPr>
          <p:cNvPr id="17" name="Text 11"/>
          <p:cNvSpPr/>
          <p:nvPr/>
        </p:nvSpPr>
        <p:spPr>
          <a:xfrm>
            <a:off x="5181600" y="3115651"/>
            <a:ext cx="1554480" cy="274320"/>
          </a:xfrm>
          <a:prstGeom prst="rect">
            <a:avLst/>
          </a:prstGeom>
          <a:noFill/>
          <a:ln/>
        </p:spPr>
        <p:txBody>
          <a:bodyPr wrap="square" rtlCol="0" anchor="ctr"/>
          <a:lstStyle/>
          <a:p>
            <a:pPr marL="0" indent="0">
              <a:buNone/>
            </a:pPr>
            <a:r>
              <a:rPr lang="en-US" sz="1000" b="1" dirty="0">
                <a:solidFill>
                  <a:srgbClr val="030A18"/>
                </a:solidFill>
              </a:rPr>
              <a:t>Loss of trust</a:t>
            </a:r>
            <a:endParaRPr lang="en-US" sz="1000" dirty="0"/>
          </a:p>
        </p:txBody>
      </p:sp>
      <p:sp>
        <p:nvSpPr>
          <p:cNvPr id="18" name="Text 12"/>
          <p:cNvSpPr/>
          <p:nvPr/>
        </p:nvSpPr>
        <p:spPr>
          <a:xfrm>
            <a:off x="4861560" y="3435691"/>
            <a:ext cx="1828800" cy="822960"/>
          </a:xfrm>
          <a:prstGeom prst="rect">
            <a:avLst/>
          </a:prstGeom>
          <a:noFill/>
          <a:ln/>
        </p:spPr>
        <p:txBody>
          <a:bodyPr wrap="square" rtlCol="0" anchor="ctr"/>
          <a:lstStyle/>
          <a:p>
            <a:pPr marL="0" indent="0">
              <a:buNone/>
            </a:pPr>
            <a:r>
              <a:rPr lang="en-US" sz="800" dirty="0">
                <a:solidFill>
                  <a:srgbClr val="030A18"/>
                </a:solidFill>
              </a:rPr>
              <a:t>Deepfakes and unreliable agents undermine confidence in institutions and relationships. Unimaginable surveillance  will also be possible (e.g., </a:t>
            </a:r>
            <a:r>
              <a:rPr lang="en-US" sz="800" dirty="0">
                <a:solidFill>
                  <a:srgbClr val="030A18"/>
                </a:solidFill>
                <a:hlinkClick r:id="rId11"/>
              </a:rPr>
              <a:t>using AI and </a:t>
            </a:r>
            <a:r>
              <a:rPr lang="en-US" sz="800" dirty="0" err="1">
                <a:solidFill>
                  <a:srgbClr val="030A18"/>
                </a:solidFill>
                <a:hlinkClick r:id="rId11"/>
              </a:rPr>
              <a:t>wifi</a:t>
            </a:r>
            <a:r>
              <a:rPr lang="en-US" sz="800" dirty="0">
                <a:solidFill>
                  <a:srgbClr val="030A18"/>
                </a:solidFill>
                <a:hlinkClick r:id="rId11"/>
              </a:rPr>
              <a:t> signals </a:t>
            </a:r>
            <a:r>
              <a:rPr lang="en-US" sz="800" dirty="0">
                <a:solidFill>
                  <a:srgbClr val="030A18"/>
                </a:solidFill>
              </a:rPr>
              <a:t>to track you)</a:t>
            </a:r>
            <a:endParaRPr lang="en-US" sz="800" dirty="0"/>
          </a:p>
        </p:txBody>
      </p:sp>
      <p:sp>
        <p:nvSpPr>
          <p:cNvPr id="19" name="Text 13"/>
          <p:cNvSpPr/>
          <p:nvPr/>
        </p:nvSpPr>
        <p:spPr>
          <a:xfrm>
            <a:off x="457200" y="4777740"/>
            <a:ext cx="8229600" cy="228600"/>
          </a:xfrm>
          <a:prstGeom prst="rect">
            <a:avLst/>
          </a:prstGeom>
          <a:noFill/>
          <a:ln/>
        </p:spPr>
        <p:txBody>
          <a:bodyPr wrap="square" lIns="0" tIns="0" rIns="0" bIns="0" rtlCol="0" anchor="ctr"/>
          <a:lstStyle/>
          <a:p>
            <a:pPr marL="0" indent="0">
              <a:buNone/>
            </a:pPr>
            <a:r>
              <a:rPr lang="en-US" sz="600" u="sng" dirty="0">
                <a:solidFill>
                  <a:srgbClr val="0078D4"/>
                </a:solidFill>
                <a:hlinkClick r:id="rId12"/>
              </a:rPr>
              <a:t>[36]</a:t>
            </a:r>
            <a:r>
              <a:rPr lang="en-US" sz="600" u="sng" dirty="0">
                <a:solidFill>
                  <a:srgbClr val="0078D4"/>
                </a:solidFill>
                <a:hlinkClick r:id="rId13"/>
              </a:rPr>
              <a:t>[37]</a:t>
            </a:r>
            <a:r>
              <a:rPr lang="en-US" sz="600" u="sng" dirty="0">
                <a:solidFill>
                  <a:srgbClr val="0078D4"/>
                </a:solidFill>
                <a:hlinkClick r:id="rId14"/>
              </a:rPr>
              <a:t>[38]</a:t>
            </a:r>
            <a:r>
              <a:rPr lang="en-US" sz="600" u="sng" dirty="0">
                <a:solidFill>
                  <a:srgbClr val="0078D4"/>
                </a:solidFill>
                <a:hlinkClick r:id="rId15"/>
              </a:rPr>
              <a:t>[39]</a:t>
            </a:r>
            <a:endParaRPr lang="en-US" sz="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1684</Words>
  <Application>Microsoft Macintosh PowerPoint</Application>
  <PresentationFormat>On-screen Show (16:9)</PresentationFormat>
  <Paragraphs>105</Paragraphs>
  <Slides>12</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Kyle Barrett</cp:lastModifiedBy>
  <cp:revision>23</cp:revision>
  <dcterms:created xsi:type="dcterms:W3CDTF">2025-07-25T17:56:16Z</dcterms:created>
  <dcterms:modified xsi:type="dcterms:W3CDTF">2025-07-28T10:58:00Z</dcterms:modified>
</cp:coreProperties>
</file>